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6209" r:id="rId2"/>
    <p:sldId id="7017" r:id="rId3"/>
    <p:sldId id="7338" r:id="rId4"/>
    <p:sldId id="7019" r:id="rId5"/>
    <p:sldId id="7018" r:id="rId6"/>
    <p:sldId id="7021" r:id="rId7"/>
    <p:sldId id="7340" r:id="rId8"/>
    <p:sldId id="7022" r:id="rId9"/>
    <p:sldId id="7023" r:id="rId10"/>
    <p:sldId id="7221" r:id="rId11"/>
    <p:sldId id="7293" r:id="rId12"/>
    <p:sldId id="7294" r:id="rId13"/>
    <p:sldId id="7295" r:id="rId14"/>
    <p:sldId id="7328" r:id="rId15"/>
    <p:sldId id="7329" r:id="rId16"/>
    <p:sldId id="7339" r:id="rId17"/>
    <p:sldId id="7300" r:id="rId18"/>
    <p:sldId id="7301" r:id="rId19"/>
    <p:sldId id="7227" r:id="rId20"/>
    <p:sldId id="7266" r:id="rId21"/>
    <p:sldId id="7305" r:id="rId22"/>
    <p:sldId id="7341" r:id="rId23"/>
    <p:sldId id="7336" r:id="rId24"/>
    <p:sldId id="7330" r:id="rId25"/>
    <p:sldId id="6986" r:id="rId26"/>
    <p:sldId id="7335" r:id="rId27"/>
    <p:sldId id="6987" r:id="rId28"/>
    <p:sldId id="6988" r:id="rId29"/>
    <p:sldId id="6989" r:id="rId30"/>
    <p:sldId id="7343" r:id="rId31"/>
    <p:sldId id="6990" r:id="rId32"/>
    <p:sldId id="7334" r:id="rId33"/>
    <p:sldId id="7342" r:id="rId34"/>
    <p:sldId id="7333" r:id="rId35"/>
    <p:sldId id="7265" r:id="rId36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80" userDrawn="1">
          <p15:clr>
            <a:srgbClr val="A4A3A4"/>
          </p15:clr>
        </p15:guide>
        <p15:guide id="2" pos="384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400"/>
    <a:srgbClr val="D9D9D9"/>
    <a:srgbClr val="FFFFFF"/>
    <a:srgbClr val="0070C0"/>
    <a:srgbClr val="005490"/>
    <a:srgbClr val="E6CDFF"/>
    <a:srgbClr val="00CC00"/>
    <a:srgbClr val="FF7C80"/>
    <a:srgbClr val="CD0074"/>
    <a:srgbClr val="9FE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44" autoAdjust="0"/>
    <p:restoredTop sz="83561" autoAdjust="0"/>
  </p:normalViewPr>
  <p:slideViewPr>
    <p:cSldViewPr snapToGrid="0" showGuides="1">
      <p:cViewPr varScale="1">
        <p:scale>
          <a:sx n="107" d="100"/>
          <a:sy n="107" d="100"/>
        </p:scale>
        <p:origin x="427" y="72"/>
      </p:cViewPr>
      <p:guideLst>
        <p:guide orient="horz" pos="1180"/>
        <p:guide pos="38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59" d="100"/>
          <a:sy n="59" d="100"/>
        </p:scale>
        <p:origin x="3065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F077E-BBFF-47D6-857E-0EC6B510B7A0}" type="datetimeFigureOut">
              <a:rPr lang="zh-CN" altLang="en-US" smtClean="0"/>
              <a:t>2026/1/8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237659-8B5D-4721-9B15-4D571D4CEC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jpeg>
</file>

<file path=ppt/media/image57.png>
</file>

<file path=ppt/media/image58.jpeg>
</file>

<file path=ppt/media/image59.jpeg>
</file>

<file path=ppt/media/image6.jpeg>
</file>

<file path=ppt/media/image60.jpe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3D594-7631-4756-891A-4E71D904269F}" type="datetimeFigureOut">
              <a:rPr lang="zh-CN" altLang="en-US" smtClean="0"/>
              <a:t>2026/1/8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E636FA-8342-4AC5-9A79-640C6CF1C27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3268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7FC589-A54F-5F2F-C094-BDEEDE7E1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85572CB-66CD-3054-3665-4E35127A8F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754C44A-EC81-319E-D97C-B2E19C1FAB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7DEF8D-5AE8-DFD3-0AD2-34F51DB150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862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6BDC0-A74A-BBFB-E5FB-EEF9F1D68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ADE681A-1331-1930-2F72-BFB5BD08DA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9400739-39B1-1036-1135-8CCED55E25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A9E06E-9F31-BE28-6C9B-AFB9932B09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25838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3947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5D5FB-40AF-BB0D-890E-402DF66D7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1D54991-7CA9-FD13-11D2-490977371F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E3A8ABD-8AD3-99DB-DEEB-63273C43A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160900-1C2C-C537-9379-0B6A02E4C6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0042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87F8C-6E01-01A4-E330-66685663A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8152872-2F5B-3DAF-DD8A-79F1DCF1B8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EDFE186-E900-2CF4-6997-01887CEF64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5E4DFA-5439-B1F9-9766-014D9781A3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9830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B4A5D-EF45-996B-7F44-796FAEA71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28AC1EA-EEAC-8403-BEEE-6FDF01D40D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47A5310-44B3-738E-602E-D3E46ED937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BED1D73-A6D1-8899-705E-886A52E661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9979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8D2E3-AB83-2E32-63EF-3BC24A9C4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9ABCD93-304B-EDCB-BFE8-24697EFF39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AF0EBB2-6A70-E221-4D79-020942C88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020C02-6421-B610-46B0-2DC4DECD8B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0943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9C35D-0BBE-8747-6FD3-D3E6CF21D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1DCBA6C-3582-BE6A-147A-F928C463C7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68F64A6-92E9-5B6B-E000-48D0589AB8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C43491-EE59-D264-77F2-923B29AEC0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2977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25DF2-CD5C-A16A-886F-C04CE4C75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BBA4F3B-249E-2F4B-E672-FB4FED82A0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80225D0-40C2-0F96-261D-0D90520382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C96D24-B9D7-8CAC-A784-C1B124C940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840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D48C8-717E-BE24-EDD8-721F10FA1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BAE8BA1-4521-6E7A-F3D3-798F5DD956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49E5F1E-8C4C-94FC-5EAA-76E74B7D11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00C1577-51A9-02E4-71A0-0023222118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1546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84500-CF12-B212-63B8-833DDD986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EA7A65F-5D08-C502-1058-66CBCF92D6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9F8F6B1-F59C-0F08-0D52-8E5A34862F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E2216D-8DB1-6491-2B4C-0D3E8029BA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3570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9B85F-C2A7-794A-2857-745DC037B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48845E1-CCB5-5A53-AC4A-3F9D0852D6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5B836BB-A6FD-CA26-930C-02BC3F1309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7121BF-3A6D-6F71-9AA0-DDEE2F35F7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2293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D0455-0498-5BEE-DEFC-D900DA2B5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341BC1D-6DCA-16FD-0610-50CD3874F4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974B28F-50FE-7980-4FD5-598101618A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524D4A-97AF-13F2-94C2-D42E21BB89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4801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A7397-5E25-6B7B-33A2-BFBEC48DC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18B85F7-129D-34CA-C7D4-F1EBC5D672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F1BC39F-46F0-A050-F0D6-F7D058AA4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B8F6D5B-8F8A-D5FB-E3C5-796C953358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852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480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37E84-2F78-D193-0799-A61D09362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6049D9A-96DB-1555-15C7-E26A4A486E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B30E015-7AD9-1064-B7C3-B9C581791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3628242-CEDE-224E-AF51-61046940EB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363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FD784-89C7-9B5A-74C4-13F9838F5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FD21B3E-7E6D-2ACA-77D0-D2084E56CB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93F0CFD-A82A-31CA-7297-7EEA88646B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3EE74C1-FC3B-A11C-D461-8BFA5BE481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63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43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496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B5023-7548-2A50-1383-926400C87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8117090-2679-6A78-9F2B-C4F08DC44E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A128442-2399-55F1-39F4-B9CBA4C4D8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1E0A5F-3C09-92FA-07A3-09B429CCA7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107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CCE5A-94AB-55A5-E371-574587177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A2293D8-6C16-4AF7-3791-2CAFD4587B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6ECDD53-411A-890D-2F6F-4217C22BA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2D9CDB5-21D9-C7A8-7FD8-7B9D6E9272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8581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9FE94-C598-CBB4-3187-0F1D04EBF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424C250-E3D2-1508-E035-08D01BA773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F5A6D6E-E0D1-912C-27AC-F2D60E68A6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73AEF4-6236-0377-1274-01CB811700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636FA-8342-4AC5-9A79-640C6CF1C27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73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547030" y="4486119"/>
            <a:ext cx="11256087" cy="9267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标题：微软雅黑（标题），</a:t>
            </a:r>
            <a:r>
              <a:rPr lang="en-US" altLang="zh-CN" dirty="0"/>
              <a:t>44-60</a:t>
            </a:r>
            <a:r>
              <a:rPr lang="zh-CN" altLang="en-US" dirty="0"/>
              <a:t>号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1" hasCustomPrompt="1"/>
          </p:nvPr>
        </p:nvSpPr>
        <p:spPr>
          <a:xfrm>
            <a:off x="998538" y="5508350"/>
            <a:ext cx="4772025" cy="627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副标题：黑体，</a:t>
            </a:r>
            <a:r>
              <a:rPr lang="en-US" altLang="zh-CN" dirty="0"/>
              <a:t>28-44</a:t>
            </a:r>
            <a:r>
              <a:rPr lang="zh-CN" altLang="en-US" dirty="0"/>
              <a:t>号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0399D1A-D296-42B7-916E-50FBDB540DB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917B9E-F4AD-7821-2DD3-0E9BD585FDD2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8021"/>
          <a:stretch>
            <a:fillRect/>
          </a:stretch>
        </p:blipFill>
        <p:spPr bwMode="auto">
          <a:xfrm>
            <a:off x="427033" y="367023"/>
            <a:ext cx="1599625" cy="159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0202622-00AE-D5AB-F9E5-E425ED708F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658" y="364792"/>
            <a:ext cx="2829967" cy="15971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0" y="0"/>
            <a:ext cx="5785104" cy="6858000"/>
          </a:xfrm>
          <a:prstGeom prst="rect">
            <a:avLst/>
          </a:prstGeom>
        </p:spPr>
      </p:pic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5360057" y="893708"/>
            <a:ext cx="6223000" cy="5370458"/>
          </a:xfrm>
          <a:prstGeom prst="rect">
            <a:avLst/>
          </a:prstGeom>
        </p:spPr>
        <p:txBody>
          <a:bodyPr/>
          <a:lstStyle>
            <a:lvl1pPr marL="457200" indent="-457200">
              <a:buFont typeface="Wingdings" panose="05000000000000000000" pitchFamily="2" charset="2"/>
              <a:buChar char="l"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正文：黑体</a:t>
            </a:r>
            <a:r>
              <a:rPr lang="en-US" altLang="zh-CN" dirty="0"/>
              <a:t>28</a:t>
            </a:r>
            <a:r>
              <a:rPr lang="zh-CN" altLang="en-US" dirty="0"/>
              <a:t>号</a:t>
            </a:r>
            <a:endParaRPr lang="en-US" altLang="zh-CN" dirty="0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" name="页脚占位符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0399D1A-D296-42B7-916E-50FBDB540D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 userDrawn="1"/>
        </p:nvGrpSpPr>
        <p:grpSpPr>
          <a:xfrm>
            <a:off x="392112" y="376238"/>
            <a:ext cx="892175" cy="152836"/>
            <a:chOff x="365125" y="565150"/>
            <a:chExt cx="892175" cy="152835"/>
          </a:xfrm>
        </p:grpSpPr>
        <p:sp>
          <p:nvSpPr>
            <p:cNvPr id="25" name="矩形 24"/>
            <p:cNvSpPr/>
            <p:nvPr/>
          </p:nvSpPr>
          <p:spPr>
            <a:xfrm>
              <a:off x="365125" y="565150"/>
              <a:ext cx="152835" cy="152835"/>
            </a:xfrm>
            <a:prstGeom prst="rect">
              <a:avLst/>
            </a:prstGeom>
            <a:solidFill>
              <a:srgbClr val="0067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5"/>
            </a:p>
          </p:txBody>
        </p:sp>
        <p:sp>
          <p:nvSpPr>
            <p:cNvPr id="26" name="矩形 25"/>
            <p:cNvSpPr/>
            <p:nvPr/>
          </p:nvSpPr>
          <p:spPr>
            <a:xfrm>
              <a:off x="559990" y="565150"/>
              <a:ext cx="152835" cy="152835"/>
            </a:xfrm>
            <a:prstGeom prst="rect">
              <a:avLst/>
            </a:prstGeom>
            <a:solidFill>
              <a:srgbClr val="0067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5"/>
            </a:p>
          </p:txBody>
        </p:sp>
        <p:sp>
          <p:nvSpPr>
            <p:cNvPr id="27" name="矩形 26"/>
            <p:cNvSpPr/>
            <p:nvPr/>
          </p:nvSpPr>
          <p:spPr>
            <a:xfrm flipH="1">
              <a:off x="758675" y="565150"/>
              <a:ext cx="498625" cy="152835"/>
            </a:xfrm>
            <a:prstGeom prst="rect">
              <a:avLst/>
            </a:prstGeom>
            <a:gradFill>
              <a:gsLst>
                <a:gs pos="56000">
                  <a:srgbClr val="0067B3">
                    <a:alpha val="94000"/>
                  </a:srgbClr>
                </a:gs>
                <a:gs pos="0">
                  <a:srgbClr val="0067B3">
                    <a:alpha val="0"/>
                  </a:srgbClr>
                </a:gs>
                <a:gs pos="100000">
                  <a:srgbClr val="0067B3"/>
                </a:gs>
              </a:gsLst>
              <a:lin ang="21594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5"/>
            </a:p>
          </p:txBody>
        </p:sp>
      </p:grpSp>
      <p:grpSp>
        <p:nvGrpSpPr>
          <p:cNvPr id="28" name="组合 27"/>
          <p:cNvGrpSpPr/>
          <p:nvPr userDrawn="1"/>
        </p:nvGrpSpPr>
        <p:grpSpPr>
          <a:xfrm rot="10800000">
            <a:off x="11003113" y="6356350"/>
            <a:ext cx="892175" cy="152836"/>
            <a:chOff x="365125" y="565150"/>
            <a:chExt cx="892175" cy="152835"/>
          </a:xfrm>
        </p:grpSpPr>
        <p:sp>
          <p:nvSpPr>
            <p:cNvPr id="29" name="矩形 28"/>
            <p:cNvSpPr/>
            <p:nvPr/>
          </p:nvSpPr>
          <p:spPr>
            <a:xfrm>
              <a:off x="365125" y="565150"/>
              <a:ext cx="152835" cy="152835"/>
            </a:xfrm>
            <a:prstGeom prst="rect">
              <a:avLst/>
            </a:prstGeom>
            <a:solidFill>
              <a:srgbClr val="0067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5"/>
            </a:p>
          </p:txBody>
        </p:sp>
        <p:sp>
          <p:nvSpPr>
            <p:cNvPr id="30" name="矩形 29"/>
            <p:cNvSpPr/>
            <p:nvPr/>
          </p:nvSpPr>
          <p:spPr>
            <a:xfrm>
              <a:off x="559990" y="565150"/>
              <a:ext cx="152835" cy="152835"/>
            </a:xfrm>
            <a:prstGeom prst="rect">
              <a:avLst/>
            </a:prstGeom>
            <a:solidFill>
              <a:srgbClr val="0067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5"/>
            </a:p>
          </p:txBody>
        </p:sp>
        <p:sp>
          <p:nvSpPr>
            <p:cNvPr id="31" name="矩形 30"/>
            <p:cNvSpPr/>
            <p:nvPr/>
          </p:nvSpPr>
          <p:spPr>
            <a:xfrm flipH="1">
              <a:off x="758675" y="565150"/>
              <a:ext cx="498625" cy="152835"/>
            </a:xfrm>
            <a:prstGeom prst="rect">
              <a:avLst/>
            </a:prstGeom>
            <a:gradFill>
              <a:gsLst>
                <a:gs pos="56000">
                  <a:srgbClr val="0067B3">
                    <a:alpha val="94000"/>
                  </a:srgbClr>
                </a:gs>
                <a:gs pos="0">
                  <a:srgbClr val="0067B3">
                    <a:alpha val="0"/>
                  </a:srgbClr>
                </a:gs>
                <a:gs pos="100000">
                  <a:srgbClr val="0067B3"/>
                </a:gs>
              </a:gsLst>
              <a:lin ang="21594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5"/>
            </a:p>
          </p:txBody>
        </p:sp>
      </p:grpSp>
      <p:pic>
        <p:nvPicPr>
          <p:cNvPr id="21" name="图片 2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" t="1056"/>
          <a:stretch>
            <a:fillRect/>
          </a:stretch>
        </p:blipFill>
        <p:spPr>
          <a:xfrm>
            <a:off x="11449201" y="66594"/>
            <a:ext cx="668229" cy="668229"/>
          </a:xfrm>
          <a:prstGeom prst="ellipse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0399D1A-D296-42B7-916E-50FBDB540DB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302876" y="160425"/>
            <a:ext cx="8231188" cy="6889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067AB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标题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5" hasCustomPrompt="1"/>
          </p:nvPr>
        </p:nvSpPr>
        <p:spPr>
          <a:xfrm>
            <a:off x="628650" y="1458913"/>
            <a:ext cx="10515600" cy="43830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2000">
                <a:latin typeface="+mn-ea"/>
                <a:ea typeface="+mn-ea"/>
              </a:defRPr>
            </a:lvl4pPr>
            <a:lvl5pPr>
              <a:defRPr sz="20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67C73B-2AEA-D186-9667-1C416690B3F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8021"/>
          <a:stretch>
            <a:fillRect/>
          </a:stretch>
        </p:blipFill>
        <p:spPr bwMode="auto">
          <a:xfrm>
            <a:off x="11231217" y="66594"/>
            <a:ext cx="920594" cy="917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9D1A-D296-42B7-916E-50FBDB540DB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 hasCustomPrompt="1"/>
          </p:nvPr>
        </p:nvSpPr>
        <p:spPr>
          <a:xfrm>
            <a:off x="882650" y="2082800"/>
            <a:ext cx="10426700" cy="4273550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2000">
                <a:latin typeface="+mn-ea"/>
                <a:ea typeface="+mn-ea"/>
              </a:defRPr>
            </a:lvl4pPr>
            <a:lvl5pPr>
              <a:defRPr sz="20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393703" y="546101"/>
            <a:ext cx="11442696" cy="57658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5" dirty="0">
              <a:latin typeface="Arial Black" panose="020B0A04020102020204" pitchFamily="34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0" hasCustomPrompt="1"/>
          </p:nvPr>
        </p:nvSpPr>
        <p:spPr>
          <a:xfrm>
            <a:off x="1092637" y="1103532"/>
            <a:ext cx="9964246" cy="2647950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黑体</a:t>
            </a:r>
            <a:r>
              <a:rPr lang="en-US" altLang="zh-CN" dirty="0"/>
              <a:t>28</a:t>
            </a:r>
            <a:r>
              <a:rPr lang="zh-CN" altLang="en-US" dirty="0"/>
              <a:t>号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0399D1A-D296-42B7-916E-50FBDB540D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" t="1056"/>
          <a:stretch>
            <a:fillRect/>
          </a:stretch>
        </p:blipFill>
        <p:spPr>
          <a:xfrm>
            <a:off x="10457613" y="666879"/>
            <a:ext cx="1162744" cy="1162744"/>
          </a:xfrm>
          <a:prstGeom prst="ellipse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" name="页脚占位符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灯片编号占位符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9D1A-D296-42B7-916E-50FBDB540DB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B05CB8B-E6BE-8C4A-E91F-5E95CEEBB4E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8021"/>
          <a:stretch>
            <a:fillRect/>
          </a:stretch>
        </p:blipFill>
        <p:spPr bwMode="auto">
          <a:xfrm>
            <a:off x="10239172" y="450792"/>
            <a:ext cx="1599625" cy="159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99D1A-D296-42B7-916E-50FBDB540D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Black" panose="020B0A04020102020204" pitchFamily="34" charset="0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Black" panose="020B0A04020102020204" pitchFamily="34" charset="0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Black" panose="020B0A04020102020204" pitchFamily="34" charset="0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Black" panose="020B0A04020102020204" pitchFamily="34" charset="0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Black" panose="020B0A04020102020204" pitchFamily="34" charset="0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rxiv.org/abs/2410.00379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12" Type="http://schemas.openxmlformats.org/officeDocument/2006/relationships/image" Target="../media/image4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7" Type="http://schemas.openxmlformats.org/officeDocument/2006/relationships/image" Target="../media/image6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Event-AHU" TargetMode="External"/><Relationship Id="rId5" Type="http://schemas.openxmlformats.org/officeDocument/2006/relationships/hyperlink" Target="https://wangxiao5791509.github.io/" TargetMode="External"/><Relationship Id="rId4" Type="http://schemas.openxmlformats.org/officeDocument/2006/relationships/image" Target="../media/image5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.xml"/><Relationship Id="rId13" Type="http://schemas.openxmlformats.org/officeDocument/2006/relationships/image" Target="../media/image21.jpeg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image" Target="../media/image20.jpe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19.jpeg"/><Relationship Id="rId5" Type="http://schemas.openxmlformats.org/officeDocument/2006/relationships/tags" Target="../tags/tag6.xml"/><Relationship Id="rId10" Type="http://schemas.openxmlformats.org/officeDocument/2006/relationships/image" Target="../media/image18.jpeg"/><Relationship Id="rId4" Type="http://schemas.openxmlformats.org/officeDocument/2006/relationships/tags" Target="../tags/tag5.xml"/><Relationship Id="rId9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674226" y="4857612"/>
            <a:ext cx="6843543" cy="1636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     陈强   </a:t>
            </a:r>
            <a:r>
              <a:rPr lang="en-US" altLang="zh-CN" sz="32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2025.04.23</a:t>
            </a:r>
          </a:p>
          <a:p>
            <a:pPr algn="ctr">
              <a:spcBef>
                <a:spcPts val="1000"/>
              </a:spcBef>
            </a:pPr>
            <a:r>
              <a:rPr lang="zh-CN" altLang="en-US" sz="28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导师：汤进教授、王逍副教授</a:t>
            </a:r>
            <a:endParaRPr lang="en-US" altLang="zh-CN" sz="3200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/>
            <a:r>
              <a:rPr lang="zh-CN" altLang="en-US" sz="32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安徽大学    计算机科学与技术学院</a:t>
            </a:r>
          </a:p>
        </p:txBody>
      </p:sp>
      <p:sp>
        <p:nvSpPr>
          <p:cNvPr id="4" name="矩形: 圆角 3"/>
          <p:cNvSpPr/>
          <p:nvPr/>
        </p:nvSpPr>
        <p:spPr>
          <a:xfrm>
            <a:off x="0" y="2067792"/>
            <a:ext cx="12191999" cy="2259990"/>
          </a:xfrm>
          <a:prstGeom prst="roundRect">
            <a:avLst>
              <a:gd name="adj" fmla="val 0"/>
            </a:avLst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algn="ctr"/>
            <a:endParaRPr lang="zh-CN" altLang="en-US" sz="3600" b="1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7AFAE9-BC71-1644-E2BB-5B008DA5FF47}"/>
              </a:ext>
            </a:extLst>
          </p:cNvPr>
          <p:cNvSpPr txBox="1"/>
          <p:nvPr/>
        </p:nvSpPr>
        <p:spPr>
          <a:xfrm>
            <a:off x="620483" y="2597622"/>
            <a:ext cx="109510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/>
            <a:r>
              <a:rPr lang="en-US" altLang="zh-CN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XiHeFusion</a:t>
            </a:r>
            <a:r>
              <a:rPr lang="en-US" altLang="zh-C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 Harnessing Large Language Models for </a:t>
            </a:r>
          </a:p>
          <a:p>
            <a:pPr marL="0" marR="0" algn="ctr"/>
            <a:r>
              <a:rPr lang="en-US" altLang="zh-C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Science Communication in Nuclear Fusion</a:t>
            </a:r>
            <a:endParaRPr lang="zh-CN" altLang="en-US" sz="3600" b="1" kern="100" dirty="0">
              <a:solidFill>
                <a:srgbClr val="C00000"/>
              </a:solidFill>
              <a:effectLst/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9C14BDEF-EC08-2FB8-0C23-223CDB65B13A}"/>
              </a:ext>
            </a:extLst>
          </p:cNvPr>
          <p:cNvSpPr txBox="1"/>
          <p:nvPr/>
        </p:nvSpPr>
        <p:spPr>
          <a:xfrm>
            <a:off x="325120" y="728395"/>
            <a:ext cx="9316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CXPMRG-Bench: Pre-training and Benchmarking for X-ray Medical Report Generation on </a:t>
            </a:r>
            <a:r>
              <a:rPr lang="en-US" altLang="zh-CN" dirty="0" err="1"/>
              <a:t>CheXpert</a:t>
            </a:r>
            <a:r>
              <a:rPr lang="en-US" altLang="zh-CN" dirty="0"/>
              <a:t> Plus Dataset</a:t>
            </a:r>
            <a:r>
              <a:rPr lang="zh-CN" altLang="en-US" dirty="0"/>
              <a:t>， </a:t>
            </a:r>
            <a:r>
              <a:rPr lang="en-US" altLang="zh-CN" dirty="0"/>
              <a:t>CVPR 2025 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D575573-459D-FD0A-5500-63A204DCA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40" y="1374726"/>
            <a:ext cx="10093960" cy="538525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2079919-4185-C128-A4B2-E21CD48B4362}"/>
              </a:ext>
            </a:extLst>
          </p:cNvPr>
          <p:cNvSpPr txBox="1"/>
          <p:nvPr/>
        </p:nvSpPr>
        <p:spPr>
          <a:xfrm>
            <a:off x="7856220" y="973081"/>
            <a:ext cx="3571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4"/>
              </a:rPr>
              <a:t>https://arxiv.org/abs/2410.00379</a:t>
            </a:r>
            <a:r>
              <a:rPr lang="zh-CN" altLang="en-US" dirty="0"/>
              <a:t> 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C295C5-AD72-C8C9-02B9-0D4261888973}"/>
              </a:ext>
            </a:extLst>
          </p:cNvPr>
          <p:cNvSpPr txBox="1"/>
          <p:nvPr/>
        </p:nvSpPr>
        <p:spPr>
          <a:xfrm>
            <a:off x="1517520" y="217297"/>
            <a:ext cx="93053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2.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多阶段预训练大模型引导的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X-ray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报告生成</a:t>
            </a:r>
            <a:endParaRPr lang="en-US" altLang="zh-CN" sz="2400" b="1" dirty="0">
              <a:solidFill>
                <a:schemeClr val="accent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AAE60-9D62-E43E-0E32-45637AFE8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B687B45-7BDC-83FE-F558-4D49B1846936}"/>
              </a:ext>
            </a:extLst>
          </p:cNvPr>
          <p:cNvSpPr txBox="1"/>
          <p:nvPr/>
        </p:nvSpPr>
        <p:spPr>
          <a:xfrm>
            <a:off x="325120" y="728395"/>
            <a:ext cx="9316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CXPMRG-Bench: Pre-training and Benchmarking for X-ray Medical Report Generation on </a:t>
            </a:r>
            <a:r>
              <a:rPr lang="en-US" altLang="zh-CN" dirty="0" err="1"/>
              <a:t>CheXpert</a:t>
            </a:r>
            <a:r>
              <a:rPr lang="en-US" altLang="zh-CN" dirty="0"/>
              <a:t> Plus Dataset</a:t>
            </a:r>
            <a:r>
              <a:rPr lang="zh-CN" altLang="en-US" dirty="0"/>
              <a:t>， </a:t>
            </a:r>
            <a:r>
              <a:rPr lang="en-US" altLang="zh-CN" dirty="0"/>
              <a:t>CVPR 2025 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99209E6-5308-DF5F-9D80-D1C3F603E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9685"/>
            <a:ext cx="12192000" cy="534029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B510878-0DD8-6198-4125-156B7F0793F4}"/>
              </a:ext>
            </a:extLst>
          </p:cNvPr>
          <p:cNvSpPr txBox="1"/>
          <p:nvPr/>
        </p:nvSpPr>
        <p:spPr>
          <a:xfrm>
            <a:off x="1517520" y="217297"/>
            <a:ext cx="93053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2.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多阶段预训练大模型引导的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X-ray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报告生成</a:t>
            </a:r>
            <a:endParaRPr lang="en-US" altLang="zh-CN" sz="2400" b="1" dirty="0">
              <a:solidFill>
                <a:schemeClr val="accent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30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0A5706-70E6-3A49-D63B-3CD60D2F1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A79D78C-6506-E6F4-9A37-505DC5A3AF91}"/>
              </a:ext>
            </a:extLst>
          </p:cNvPr>
          <p:cNvSpPr txBox="1"/>
          <p:nvPr/>
        </p:nvSpPr>
        <p:spPr>
          <a:xfrm>
            <a:off x="325120" y="728395"/>
            <a:ext cx="9316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CXPMRG-Bench: Pre-training and Benchmarking for X-ray Medical Report Generation on </a:t>
            </a:r>
            <a:r>
              <a:rPr lang="en-US" altLang="zh-CN" dirty="0" err="1"/>
              <a:t>CheXpert</a:t>
            </a:r>
            <a:r>
              <a:rPr lang="en-US" altLang="zh-CN" dirty="0"/>
              <a:t> Plus Dataset</a:t>
            </a:r>
            <a:r>
              <a:rPr lang="zh-CN" altLang="en-US" dirty="0"/>
              <a:t>， </a:t>
            </a:r>
            <a:r>
              <a:rPr lang="en-US" altLang="zh-CN" dirty="0"/>
              <a:t>CVPR 2025 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1F73644-6DE3-D587-5267-4AD35EB75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0" y="1476362"/>
            <a:ext cx="9992360" cy="52241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BD29ACA-A231-2615-7A04-FCBFDC4FE69C}"/>
              </a:ext>
            </a:extLst>
          </p:cNvPr>
          <p:cNvSpPr txBox="1"/>
          <p:nvPr/>
        </p:nvSpPr>
        <p:spPr>
          <a:xfrm>
            <a:off x="1517520" y="217297"/>
            <a:ext cx="93053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2.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多阶段预训练大模型引导的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X-ray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报告生成</a:t>
            </a:r>
            <a:endParaRPr lang="en-US" altLang="zh-CN" sz="2400" b="1" dirty="0">
              <a:solidFill>
                <a:schemeClr val="accent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496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77114-0B56-6FDF-EAF1-0612C3FB6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88AEBA-FA93-9BDB-0F9E-401C0A1E2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4726"/>
            <a:ext cx="12192000" cy="492369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F2B92FE-565D-362D-CE21-71C5DD138F88}"/>
              </a:ext>
            </a:extLst>
          </p:cNvPr>
          <p:cNvSpPr txBox="1"/>
          <p:nvPr/>
        </p:nvSpPr>
        <p:spPr>
          <a:xfrm>
            <a:off x="325120" y="728395"/>
            <a:ext cx="9316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CXPMRG-Bench: Pre-training and Benchmarking for X-ray Medical Report Generation on </a:t>
            </a:r>
            <a:r>
              <a:rPr lang="en-US" altLang="zh-CN" dirty="0" err="1"/>
              <a:t>CheXpert</a:t>
            </a:r>
            <a:r>
              <a:rPr lang="en-US" altLang="zh-CN" dirty="0"/>
              <a:t> Plus Dataset</a:t>
            </a:r>
            <a:r>
              <a:rPr lang="zh-CN" altLang="en-US" dirty="0"/>
              <a:t>， </a:t>
            </a:r>
            <a:r>
              <a:rPr lang="en-US" altLang="zh-CN" dirty="0"/>
              <a:t>CVPR 2025 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96C6EB5-C4A6-CE00-139C-06CE53974F1F}"/>
              </a:ext>
            </a:extLst>
          </p:cNvPr>
          <p:cNvSpPr txBox="1"/>
          <p:nvPr/>
        </p:nvSpPr>
        <p:spPr>
          <a:xfrm>
            <a:off x="1517520" y="217297"/>
            <a:ext cx="93053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2.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多阶段预训练大模型引导的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X-ray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报告生成</a:t>
            </a:r>
            <a:endParaRPr lang="en-US" altLang="zh-CN" sz="2400" b="1" dirty="0">
              <a:solidFill>
                <a:schemeClr val="accent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248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3F1DE-45AA-9067-B465-1C61C7975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6D492339-ECD2-E875-1300-80C9640273B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344988" y="98017"/>
            <a:ext cx="7151213" cy="842751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2800" b="1" dirty="0">
              <a:sym typeface="Helvetica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FBFAA6B-098D-9981-065B-D59A72935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95" y="1698574"/>
            <a:ext cx="11136991" cy="427538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73ED1EA-C572-82E2-3F87-DB7DF9828914}"/>
              </a:ext>
            </a:extLst>
          </p:cNvPr>
          <p:cNvSpPr txBox="1"/>
          <p:nvPr/>
        </p:nvSpPr>
        <p:spPr>
          <a:xfrm>
            <a:off x="2103501" y="5973962"/>
            <a:ext cx="79849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illustration of our proposed LLM-PAR framework. 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12ACE2B-56BD-4382-2DE1-D5DEABD34EDF}"/>
              </a:ext>
            </a:extLst>
          </p:cNvPr>
          <p:cNvSpPr txBox="1"/>
          <p:nvPr/>
        </p:nvSpPr>
        <p:spPr>
          <a:xfrm>
            <a:off x="311795" y="1058061"/>
            <a:ext cx="741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800" b="1" dirty="0">
                <a:solidFill>
                  <a:srgbClr val="C00000"/>
                </a:solidFill>
              </a:rPr>
              <a:t>LLM-PAR Framework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971EBD0-C34F-9D7D-4D22-B3AFBA3BF8AB}"/>
              </a:ext>
            </a:extLst>
          </p:cNvPr>
          <p:cNvSpPr txBox="1"/>
          <p:nvPr/>
        </p:nvSpPr>
        <p:spPr>
          <a:xfrm>
            <a:off x="5056725" y="754773"/>
            <a:ext cx="60969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Pedestrian Attribute Recognition: A New Benchmark Dataset and A Large Language Model Augmented Framework</a:t>
            </a:r>
            <a:r>
              <a:rPr lang="en-US" altLang="zh-CN" dirty="0"/>
              <a:t>, AAAI-2025 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3A4D219-B442-B786-DD3D-9B65834DD1EC}"/>
              </a:ext>
            </a:extLst>
          </p:cNvPr>
          <p:cNvSpPr txBox="1"/>
          <p:nvPr/>
        </p:nvSpPr>
        <p:spPr>
          <a:xfrm>
            <a:off x="1517520" y="217297"/>
            <a:ext cx="93053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3.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大模型增强的行人属性识别框架</a:t>
            </a:r>
            <a:endParaRPr lang="en-US" altLang="zh-CN" sz="2400" b="1" dirty="0">
              <a:solidFill>
                <a:schemeClr val="accent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466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CAA2A2-AF9D-C36F-CC36-B2AB82A67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263" y="1698573"/>
            <a:ext cx="10185903" cy="506140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CCCBCAC-479F-3A42-F1DC-B0278C5AEBD9}"/>
              </a:ext>
            </a:extLst>
          </p:cNvPr>
          <p:cNvSpPr txBox="1"/>
          <p:nvPr/>
        </p:nvSpPr>
        <p:spPr>
          <a:xfrm>
            <a:off x="311795" y="1058061"/>
            <a:ext cx="741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800" b="1" dirty="0">
                <a:solidFill>
                  <a:srgbClr val="C00000"/>
                </a:solidFill>
              </a:rPr>
              <a:t>LLM-PAR Framework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8A35EE8-1883-0A33-E33B-7B470D6EE699}"/>
              </a:ext>
            </a:extLst>
          </p:cNvPr>
          <p:cNvSpPr txBox="1"/>
          <p:nvPr/>
        </p:nvSpPr>
        <p:spPr>
          <a:xfrm>
            <a:off x="1517520" y="217297"/>
            <a:ext cx="93053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3.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大模型增强的行人属性识别框架</a:t>
            </a:r>
            <a:endParaRPr lang="en-US" altLang="zh-CN" sz="2400" b="1" dirty="0">
              <a:solidFill>
                <a:schemeClr val="accent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8F783C5-9125-0DE2-F666-19EBB2C33584}"/>
              </a:ext>
            </a:extLst>
          </p:cNvPr>
          <p:cNvSpPr txBox="1"/>
          <p:nvPr/>
        </p:nvSpPr>
        <p:spPr>
          <a:xfrm>
            <a:off x="5056725" y="754773"/>
            <a:ext cx="60969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Pedestrian Attribute Recognition: A New Benchmark Dataset and A Large Language Model Augmented Framework</a:t>
            </a:r>
            <a:r>
              <a:rPr lang="en-US" altLang="zh-CN" dirty="0"/>
              <a:t>, AAAI-2025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9014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A4012-8983-2F80-8D53-5B78ABD23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3CCB6E-B077-ADC0-A25F-52D0C5D1A187}"/>
              </a:ext>
            </a:extLst>
          </p:cNvPr>
          <p:cNvSpPr txBox="1"/>
          <p:nvPr/>
        </p:nvSpPr>
        <p:spPr>
          <a:xfrm>
            <a:off x="1510748" y="119269"/>
            <a:ext cx="2317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目  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92A4EF5-DD1E-7DA2-16C8-BAAD43B78A0A}"/>
              </a:ext>
            </a:extLst>
          </p:cNvPr>
          <p:cNvSpPr txBox="1"/>
          <p:nvPr/>
        </p:nvSpPr>
        <p:spPr>
          <a:xfrm>
            <a:off x="624745" y="1147260"/>
            <a:ext cx="1061499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CVPR 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团队介绍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研究方向介绍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大模型基础 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zh-CN" sz="2800" b="1" dirty="0" err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XiHeFusion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690807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48941-1712-0274-5B51-72D5EEF8A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78475D5-432B-B9CC-B509-38BA2AF998C2}"/>
              </a:ext>
            </a:extLst>
          </p:cNvPr>
          <p:cNvSpPr txBox="1"/>
          <p:nvPr/>
        </p:nvSpPr>
        <p:spPr>
          <a:xfrm>
            <a:off x="604345" y="114300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tx1">
                    <a:lumMod val="50000"/>
                  </a:schemeClr>
                </a:solidFill>
                <a:ea typeface="华文中宋" panose="02010600040101010101" pitchFamily="2" charset="-122"/>
              </a:rPr>
              <a:t>预训练模型的发展历程</a:t>
            </a:r>
            <a:endParaRPr lang="zh-CN" altLang="en-US" sz="28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5CAAC0-E12B-21D3-D632-BF67A9D5876F}"/>
              </a:ext>
            </a:extLst>
          </p:cNvPr>
          <p:cNvSpPr txBox="1"/>
          <p:nvPr/>
        </p:nvSpPr>
        <p:spPr>
          <a:xfrm>
            <a:off x="1473200" y="1390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大模型技术概览</a:t>
            </a:r>
            <a:endParaRPr lang="en-US" altLang="zh-CN"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" name="箭头: 下弧形 1">
            <a:extLst>
              <a:ext uri="{FF2B5EF4-FFF2-40B4-BE49-F238E27FC236}">
                <a16:creationId xmlns:a16="http://schemas.microsoft.com/office/drawing/2014/main" id="{8AA44D83-CCCF-C309-0D97-0D295C515C20}"/>
              </a:ext>
            </a:extLst>
          </p:cNvPr>
          <p:cNvSpPr/>
          <p:nvPr/>
        </p:nvSpPr>
        <p:spPr>
          <a:xfrm>
            <a:off x="-6600673" y="1219200"/>
            <a:ext cx="18519404" cy="5363903"/>
          </a:xfrm>
          <a:prstGeom prst="curvedUpArrow">
            <a:avLst>
              <a:gd name="adj1" fmla="val 25000"/>
              <a:gd name="adj2" fmla="val 50000"/>
              <a:gd name="adj3" fmla="val 24247"/>
            </a:avLst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345044B-ADBE-5B2F-6CD0-C81F70C3C8B3}"/>
              </a:ext>
            </a:extLst>
          </p:cNvPr>
          <p:cNvSpPr txBox="1"/>
          <p:nvPr/>
        </p:nvSpPr>
        <p:spPr>
          <a:xfrm>
            <a:off x="195394" y="4691843"/>
            <a:ext cx="196922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spcBef>
                <a:spcPts val="1800"/>
              </a:spcBef>
              <a:spcAft>
                <a:spcPts val="1200"/>
              </a:spcAft>
            </a:pPr>
            <a:r>
              <a:rPr lang="zh-CN" altLang="en-US" sz="2400" b="1" i="0" dirty="0">
                <a:effectLst/>
                <a:latin typeface="-apple-system"/>
              </a:rPr>
              <a:t>早期探索</a:t>
            </a:r>
            <a:r>
              <a:rPr lang="en-US" altLang="zh-CN" sz="2400" b="1" dirty="0">
                <a:latin typeface="-apple-system"/>
              </a:rPr>
              <a:t> (</a:t>
            </a:r>
            <a:r>
              <a:rPr lang="en-US" altLang="zh-CN" sz="2400" b="1" i="0" dirty="0">
                <a:effectLst/>
                <a:latin typeface="-apple-system"/>
              </a:rPr>
              <a:t>2000</a:t>
            </a:r>
            <a:r>
              <a:rPr lang="zh-CN" altLang="en-US" sz="2400" b="1" i="0" dirty="0">
                <a:effectLst/>
                <a:latin typeface="-apple-system"/>
              </a:rPr>
              <a:t>年代初</a:t>
            </a:r>
            <a:r>
              <a:rPr lang="en-US" altLang="zh-CN" sz="2400" b="1" dirty="0">
                <a:latin typeface="-apple-system"/>
              </a:rPr>
              <a:t>)</a:t>
            </a:r>
            <a:endParaRPr lang="en-US" altLang="zh-CN" sz="2400" b="1" i="0" dirty="0">
              <a:effectLst/>
              <a:latin typeface="-apple-system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93A1169-64BF-01B9-0071-95717A5B9A6D}"/>
              </a:ext>
            </a:extLst>
          </p:cNvPr>
          <p:cNvSpPr txBox="1"/>
          <p:nvPr/>
        </p:nvSpPr>
        <p:spPr>
          <a:xfrm>
            <a:off x="242175" y="5495044"/>
            <a:ext cx="218089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i="0" dirty="0">
                <a:solidFill>
                  <a:srgbClr val="C00000"/>
                </a:solidFill>
                <a:effectLst/>
                <a:latin typeface="-apple-system"/>
              </a:rPr>
              <a:t>Word2Vec, </a:t>
            </a:r>
            <a:r>
              <a:rPr lang="en-US" altLang="zh-CN" sz="2000" b="1" i="0" dirty="0" err="1">
                <a:solidFill>
                  <a:srgbClr val="C00000"/>
                </a:solidFill>
                <a:effectLst/>
                <a:latin typeface="-apple-system"/>
              </a:rPr>
              <a:t>GloVe</a:t>
            </a:r>
            <a:endParaRPr lang="zh-CN" altLang="en-US" sz="2000" b="1" dirty="0">
              <a:solidFill>
                <a:srgbClr val="C00000"/>
              </a:solidFill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68FA242D-35A8-5D80-EC25-21502E45676F}"/>
              </a:ext>
            </a:extLst>
          </p:cNvPr>
          <p:cNvCxnSpPr>
            <a:cxnSpLocks/>
          </p:cNvCxnSpPr>
          <p:nvPr/>
        </p:nvCxnSpPr>
        <p:spPr>
          <a:xfrm flipH="1" flipV="1">
            <a:off x="1071475" y="5895154"/>
            <a:ext cx="108530" cy="602918"/>
          </a:xfrm>
          <a:prstGeom prst="line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B4331A8-CC24-6A57-6AED-83CFEB8614F7}"/>
              </a:ext>
            </a:extLst>
          </p:cNvPr>
          <p:cNvSpPr txBox="1"/>
          <p:nvPr/>
        </p:nvSpPr>
        <p:spPr>
          <a:xfrm>
            <a:off x="1071475" y="3610407"/>
            <a:ext cx="30269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spcBef>
                <a:spcPts val="1800"/>
              </a:spcBef>
              <a:spcAft>
                <a:spcPts val="1200"/>
              </a:spcAft>
            </a:pPr>
            <a:r>
              <a:rPr lang="zh-CN" altLang="en-US" sz="2400" b="1" dirty="0">
                <a:latin typeface="-apple-system"/>
              </a:rPr>
              <a:t>深度学习时代的开始（</a:t>
            </a:r>
            <a:r>
              <a:rPr lang="en-US" altLang="zh-CN" sz="2400" b="1" dirty="0">
                <a:latin typeface="-apple-system"/>
              </a:rPr>
              <a:t>2013</a:t>
            </a:r>
            <a:r>
              <a:rPr lang="zh-CN" altLang="en-US" sz="2400" b="1" dirty="0">
                <a:latin typeface="-apple-system"/>
              </a:rPr>
              <a:t>年后）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CC988B4-2FD6-0342-BB19-9558F9738028}"/>
              </a:ext>
            </a:extLst>
          </p:cNvPr>
          <p:cNvSpPr txBox="1"/>
          <p:nvPr/>
        </p:nvSpPr>
        <p:spPr>
          <a:xfrm>
            <a:off x="1411253" y="4359286"/>
            <a:ext cx="218089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-apple-system"/>
              </a:rPr>
              <a:t>RNN, </a:t>
            </a:r>
            <a:r>
              <a:rPr lang="en-US" altLang="zh-CN" sz="2000" b="1" i="0" dirty="0">
                <a:solidFill>
                  <a:srgbClr val="C00000"/>
                </a:solidFill>
                <a:effectLst/>
                <a:latin typeface="-apple-system"/>
              </a:rPr>
              <a:t>LSTM</a:t>
            </a:r>
            <a:endParaRPr lang="zh-CN" altLang="en-US" sz="2000" b="1" dirty="0">
              <a:solidFill>
                <a:srgbClr val="C00000"/>
              </a:solidFill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E2EC8B4B-B032-1BA8-EC19-EFA814CCDB81}"/>
              </a:ext>
            </a:extLst>
          </p:cNvPr>
          <p:cNvCxnSpPr>
            <a:cxnSpLocks/>
          </p:cNvCxnSpPr>
          <p:nvPr/>
        </p:nvCxnSpPr>
        <p:spPr>
          <a:xfrm flipH="1" flipV="1">
            <a:off x="2763950" y="4753919"/>
            <a:ext cx="596090" cy="1744153"/>
          </a:xfrm>
          <a:prstGeom prst="line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90EB20B8-7216-74F5-876D-CE8389F92526}"/>
              </a:ext>
            </a:extLst>
          </p:cNvPr>
          <p:cNvSpPr txBox="1"/>
          <p:nvPr/>
        </p:nvSpPr>
        <p:spPr>
          <a:xfrm>
            <a:off x="3921311" y="3087539"/>
            <a:ext cx="279049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spcBef>
                <a:spcPts val="1800"/>
              </a:spcBef>
              <a:spcAft>
                <a:spcPts val="1200"/>
              </a:spcAft>
            </a:pPr>
            <a:r>
              <a:rPr lang="zh-CN" altLang="en-US" sz="2400" b="1" dirty="0">
                <a:latin typeface="-apple-system"/>
              </a:rPr>
              <a:t>预训练模型的兴起（</a:t>
            </a:r>
            <a:r>
              <a:rPr lang="en-US" altLang="zh-CN" sz="2400" b="1" dirty="0">
                <a:latin typeface="-apple-system"/>
              </a:rPr>
              <a:t>2017</a:t>
            </a:r>
            <a:r>
              <a:rPr lang="zh-CN" altLang="en-US" sz="2400" b="1" dirty="0">
                <a:latin typeface="-apple-system"/>
              </a:rPr>
              <a:t>年后）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345E720-EC53-C58E-0485-8C9125F91940}"/>
              </a:ext>
            </a:extLst>
          </p:cNvPr>
          <p:cNvSpPr txBox="1"/>
          <p:nvPr/>
        </p:nvSpPr>
        <p:spPr>
          <a:xfrm>
            <a:off x="4226248" y="3928291"/>
            <a:ext cx="31583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i="0" dirty="0">
                <a:effectLst/>
                <a:latin typeface="-apple-system"/>
              </a:rPr>
              <a:t>生成预训练</a:t>
            </a:r>
            <a:r>
              <a:rPr lang="en-US" altLang="zh-CN" sz="2000" b="1" i="0" dirty="0">
                <a:effectLst/>
                <a:latin typeface="-apple-system"/>
              </a:rPr>
              <a:t>: </a:t>
            </a:r>
            <a:r>
              <a:rPr lang="en-US" altLang="zh-CN" sz="2000" b="1" dirty="0">
                <a:solidFill>
                  <a:srgbClr val="C00000"/>
                </a:solidFill>
                <a:latin typeface="-apple-system"/>
              </a:rPr>
              <a:t>GAN, VAE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i="0" dirty="0">
                <a:solidFill>
                  <a:srgbClr val="C00000"/>
                </a:solidFill>
                <a:effectLst/>
                <a:latin typeface="-apple-system"/>
              </a:rPr>
              <a:t>Transformer </a:t>
            </a:r>
            <a:r>
              <a:rPr lang="zh-CN" altLang="en-US" sz="2000" b="1" i="0" dirty="0">
                <a:solidFill>
                  <a:srgbClr val="C00000"/>
                </a:solidFill>
                <a:effectLst/>
                <a:latin typeface="-apple-system"/>
              </a:rPr>
              <a:t>模型</a:t>
            </a:r>
            <a:endParaRPr lang="zh-CN" altLang="en-US" sz="2000" b="1" dirty="0">
              <a:solidFill>
                <a:srgbClr val="C00000"/>
              </a:solidFill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A7E6F606-EEA2-0F55-82B1-B7D4158FB0A6}"/>
              </a:ext>
            </a:extLst>
          </p:cNvPr>
          <p:cNvCxnSpPr>
            <a:cxnSpLocks/>
            <a:endCxn id="24" idx="2"/>
          </p:cNvCxnSpPr>
          <p:nvPr/>
        </p:nvCxnSpPr>
        <p:spPr>
          <a:xfrm flipH="1" flipV="1">
            <a:off x="5805428" y="4636177"/>
            <a:ext cx="400346" cy="1229580"/>
          </a:xfrm>
          <a:prstGeom prst="line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2BB5E73C-B44E-A6EC-9856-F75CDA1F3D67}"/>
              </a:ext>
            </a:extLst>
          </p:cNvPr>
          <p:cNvSpPr txBox="1"/>
          <p:nvPr/>
        </p:nvSpPr>
        <p:spPr>
          <a:xfrm>
            <a:off x="5238243" y="1733674"/>
            <a:ext cx="31583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spcBef>
                <a:spcPts val="1800"/>
              </a:spcBef>
              <a:spcAft>
                <a:spcPts val="1200"/>
              </a:spcAft>
            </a:pPr>
            <a:r>
              <a:rPr lang="zh-CN" altLang="en-US" sz="2400" b="1" dirty="0">
                <a:latin typeface="-apple-system"/>
              </a:rPr>
              <a:t>预训练模型的大爆发（</a:t>
            </a:r>
            <a:r>
              <a:rPr lang="en-US" altLang="zh-CN" sz="2400" b="1" dirty="0">
                <a:latin typeface="-apple-system"/>
              </a:rPr>
              <a:t>2018</a:t>
            </a:r>
            <a:r>
              <a:rPr lang="zh-CN" altLang="en-US" sz="2400" b="1" dirty="0">
                <a:latin typeface="-apple-system"/>
              </a:rPr>
              <a:t>年后）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1C0749E-C267-7160-5CA6-25464023A699}"/>
              </a:ext>
            </a:extLst>
          </p:cNvPr>
          <p:cNvSpPr txBox="1"/>
          <p:nvPr/>
        </p:nvSpPr>
        <p:spPr>
          <a:xfrm>
            <a:off x="5989732" y="2539355"/>
            <a:ext cx="16553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-apple-system"/>
              </a:rPr>
              <a:t>BERT, GPT</a:t>
            </a:r>
            <a:endParaRPr lang="zh-CN" altLang="en-US" sz="2000" b="1" dirty="0">
              <a:solidFill>
                <a:srgbClr val="C00000"/>
              </a:solidFill>
              <a:latin typeface="-apple-system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78A617-C248-78AA-B01A-76BB3D4EF260}"/>
              </a:ext>
            </a:extLst>
          </p:cNvPr>
          <p:cNvCxnSpPr>
            <a:cxnSpLocks/>
            <a:endCxn id="31" idx="2"/>
          </p:cNvCxnSpPr>
          <p:nvPr/>
        </p:nvCxnSpPr>
        <p:spPr>
          <a:xfrm flipH="1" flipV="1">
            <a:off x="6817422" y="2939465"/>
            <a:ext cx="1019136" cy="2019612"/>
          </a:xfrm>
          <a:prstGeom prst="line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BF3DA7FD-901C-662E-5386-18E05A0F771A}"/>
              </a:ext>
            </a:extLst>
          </p:cNvPr>
          <p:cNvSpPr txBox="1"/>
          <p:nvPr/>
        </p:nvSpPr>
        <p:spPr>
          <a:xfrm>
            <a:off x="6446423" y="451672"/>
            <a:ext cx="304849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spcBef>
                <a:spcPts val="1800"/>
              </a:spcBef>
              <a:spcAft>
                <a:spcPts val="1200"/>
              </a:spcAft>
            </a:pPr>
            <a:r>
              <a:rPr lang="zh-CN" altLang="en-US" sz="2400" b="1" dirty="0">
                <a:latin typeface="-apple-system"/>
              </a:rPr>
              <a:t>模型规模化和多模态（</a:t>
            </a:r>
            <a:r>
              <a:rPr lang="en-US" altLang="zh-CN" sz="2400" b="1" dirty="0">
                <a:latin typeface="-apple-system"/>
              </a:rPr>
              <a:t>2019</a:t>
            </a:r>
            <a:r>
              <a:rPr lang="zh-CN" altLang="en-US" sz="2400" b="1" dirty="0">
                <a:latin typeface="-apple-system"/>
              </a:rPr>
              <a:t>年后）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2A4A443D-603E-9E90-4B13-918CD77A2575}"/>
              </a:ext>
            </a:extLst>
          </p:cNvPr>
          <p:cNvSpPr txBox="1"/>
          <p:nvPr/>
        </p:nvSpPr>
        <p:spPr>
          <a:xfrm>
            <a:off x="6524216" y="1192078"/>
            <a:ext cx="34569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-apple-system"/>
              </a:rPr>
              <a:t>GPT-2</a:t>
            </a:r>
            <a:r>
              <a:rPr lang="zh-CN" altLang="en-US" sz="2000" b="1" dirty="0">
                <a:solidFill>
                  <a:srgbClr val="C00000"/>
                </a:solidFill>
                <a:latin typeface="-apple-system"/>
              </a:rPr>
              <a:t>、</a:t>
            </a:r>
            <a:r>
              <a:rPr lang="en-US" altLang="zh-CN" sz="2000" b="1" dirty="0">
                <a:solidFill>
                  <a:srgbClr val="C00000"/>
                </a:solidFill>
                <a:latin typeface="-apple-system"/>
              </a:rPr>
              <a:t>GPT-3</a:t>
            </a:r>
            <a:r>
              <a:rPr lang="zh-CN" altLang="en-US" sz="2000" b="1" dirty="0">
                <a:solidFill>
                  <a:srgbClr val="C00000"/>
                </a:solidFill>
                <a:latin typeface="-apple-system"/>
              </a:rPr>
              <a:t>、</a:t>
            </a:r>
            <a:r>
              <a:rPr lang="en-US" altLang="zh-CN" sz="2000" b="1" dirty="0">
                <a:solidFill>
                  <a:srgbClr val="C00000"/>
                </a:solidFill>
                <a:latin typeface="-apple-system"/>
              </a:rPr>
              <a:t>T5</a:t>
            </a:r>
            <a:r>
              <a:rPr lang="zh-CN" altLang="en-US" sz="2000" b="1" dirty="0">
                <a:solidFill>
                  <a:srgbClr val="C00000"/>
                </a:solidFill>
                <a:latin typeface="-apple-system"/>
              </a:rPr>
              <a:t>、</a:t>
            </a:r>
            <a:r>
              <a:rPr lang="en-US" altLang="zh-CN" sz="2000" b="1" dirty="0">
                <a:solidFill>
                  <a:srgbClr val="C00000"/>
                </a:solidFill>
                <a:latin typeface="-apple-system"/>
              </a:rPr>
              <a:t>ERNIE</a:t>
            </a:r>
            <a:endParaRPr lang="zh-CN" altLang="en-US" sz="2000" b="1" dirty="0">
              <a:solidFill>
                <a:srgbClr val="C00000"/>
              </a:solidFill>
              <a:latin typeface="-apple-system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901CC489-04DC-848B-7738-9F1305EE6DD5}"/>
              </a:ext>
            </a:extLst>
          </p:cNvPr>
          <p:cNvCxnSpPr>
            <a:cxnSpLocks/>
            <a:endCxn id="43" idx="2"/>
          </p:cNvCxnSpPr>
          <p:nvPr/>
        </p:nvCxnSpPr>
        <p:spPr>
          <a:xfrm flipH="1" flipV="1">
            <a:off x="8252677" y="1592188"/>
            <a:ext cx="1105525" cy="2051115"/>
          </a:xfrm>
          <a:prstGeom prst="line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88A97DFD-2842-C875-3417-5AAA5CFCAF38}"/>
              </a:ext>
            </a:extLst>
          </p:cNvPr>
          <p:cNvSpPr txBox="1"/>
          <p:nvPr/>
        </p:nvSpPr>
        <p:spPr>
          <a:xfrm>
            <a:off x="9494914" y="4684923"/>
            <a:ext cx="21962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i="0" dirty="0">
                <a:effectLst/>
                <a:latin typeface="-apple-system"/>
              </a:rPr>
              <a:t>效率提升</a:t>
            </a:r>
            <a:endParaRPr lang="en-US" altLang="zh-CN" sz="2400" b="1" i="0" dirty="0">
              <a:effectLst/>
              <a:latin typeface="-apple-system"/>
            </a:endParaRPr>
          </a:p>
          <a:p>
            <a:r>
              <a:rPr lang="zh-CN" altLang="en-US" sz="2400" b="1" dirty="0">
                <a:latin typeface="-apple-system"/>
              </a:rPr>
              <a:t>安全与伦理</a:t>
            </a:r>
            <a:endParaRPr lang="zh-CN" altLang="en-US" sz="2400" dirty="0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374EBF35-F551-878B-FFB8-69D8E9517130}"/>
              </a:ext>
            </a:extLst>
          </p:cNvPr>
          <p:cNvCxnSpPr>
            <a:cxnSpLocks/>
            <a:endCxn id="49" idx="1"/>
          </p:cNvCxnSpPr>
          <p:nvPr/>
        </p:nvCxnSpPr>
        <p:spPr>
          <a:xfrm>
            <a:off x="8721865" y="4512843"/>
            <a:ext cx="773049" cy="587579"/>
          </a:xfrm>
          <a:prstGeom prst="line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884EC0F-A300-71C6-93C5-40DACFF1BE96}"/>
              </a:ext>
            </a:extLst>
          </p:cNvPr>
          <p:cNvSpPr txBox="1"/>
          <p:nvPr/>
        </p:nvSpPr>
        <p:spPr>
          <a:xfrm>
            <a:off x="9225697" y="274897"/>
            <a:ext cx="22276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latin typeface="-apple-system"/>
              </a:rPr>
              <a:t>推理大模型</a:t>
            </a:r>
            <a:endParaRPr lang="en-US" altLang="zh-CN" sz="2000" b="1" dirty="0">
              <a:latin typeface="-apple-system"/>
            </a:endParaRPr>
          </a:p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-apple-system"/>
              </a:rPr>
              <a:t>Qwen, </a:t>
            </a:r>
            <a:r>
              <a:rPr lang="en-US" altLang="zh-CN" sz="2000" b="1" dirty="0" err="1">
                <a:solidFill>
                  <a:srgbClr val="C00000"/>
                </a:solidFill>
                <a:latin typeface="-apple-system"/>
              </a:rPr>
              <a:t>DeepSeek</a:t>
            </a:r>
            <a:endParaRPr lang="zh-CN" altLang="en-US" sz="2000" b="1" dirty="0">
              <a:solidFill>
                <a:srgbClr val="C00000"/>
              </a:solidFill>
              <a:latin typeface="-apple-system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5EB3982-7BB2-1054-4E86-42328F26367C}"/>
              </a:ext>
            </a:extLst>
          </p:cNvPr>
          <p:cNvCxnSpPr>
            <a:cxnSpLocks/>
            <a:endCxn id="3" idx="2"/>
          </p:cNvCxnSpPr>
          <p:nvPr/>
        </p:nvCxnSpPr>
        <p:spPr>
          <a:xfrm flipH="1" flipV="1">
            <a:off x="10339536" y="982783"/>
            <a:ext cx="83405" cy="620581"/>
          </a:xfrm>
          <a:prstGeom prst="line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3019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4C9F35E-A90E-DE0F-C1DB-8F07C51368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336" b="12336"/>
          <a:stretch/>
        </p:blipFill>
        <p:spPr>
          <a:xfrm>
            <a:off x="1584158" y="1007484"/>
            <a:ext cx="9023684" cy="550892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FE2F124-69C3-57A9-7CE1-F5B4BD7ED905}"/>
              </a:ext>
            </a:extLst>
          </p:cNvPr>
          <p:cNvSpPr txBox="1"/>
          <p:nvPr/>
        </p:nvSpPr>
        <p:spPr>
          <a:xfrm>
            <a:off x="1473200" y="1390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大模型技术概览</a:t>
            </a:r>
            <a:endParaRPr lang="en-US" altLang="zh-CN"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8E1B371A-6D25-566B-00FE-58090CDF48F3}"/>
              </a:ext>
            </a:extLst>
          </p:cNvPr>
          <p:cNvGraphicFramePr>
            <a:graphicFrameLocks noGrp="1"/>
          </p:cNvGraphicFramePr>
          <p:nvPr/>
        </p:nvGraphicFramePr>
        <p:xfrm>
          <a:off x="3843215" y="2350047"/>
          <a:ext cx="2961494" cy="323850"/>
        </p:xfrm>
        <a:graphic>
          <a:graphicData uri="http://schemas.openxmlformats.org/drawingml/2006/table">
            <a:tbl>
              <a:tblPr/>
              <a:tblGrid>
                <a:gridCol w="1480747">
                  <a:extLst>
                    <a:ext uri="{9D8B030D-6E8A-4147-A177-3AD203B41FA5}">
                      <a16:colId xmlns:a16="http://schemas.microsoft.com/office/drawing/2014/main" val="2804083723"/>
                    </a:ext>
                  </a:extLst>
                </a:gridCol>
                <a:gridCol w="1480747">
                  <a:extLst>
                    <a:ext uri="{9D8B030D-6E8A-4147-A177-3AD203B41FA5}">
                      <a16:colId xmlns:a16="http://schemas.microsoft.com/office/drawing/2014/main" val="195245764"/>
                    </a:ext>
                  </a:extLst>
                </a:gridCol>
              </a:tblGrid>
              <a:tr h="226662"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altLang="zh-CN" b="1">
                          <a:solidFill>
                            <a:srgbClr val="FF0000"/>
                          </a:solidFill>
                          <a:effectLst/>
                          <a:latin typeface="Manrope"/>
                        </a:rPr>
                        <a:t>2022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  <a:effectLst/>
                          <a:latin typeface="Manrope"/>
                        </a:rPr>
                        <a:t>5 days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6804721"/>
                  </a:ext>
                </a:extLst>
              </a:tr>
            </a:tbl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0E1B2F95-DBCA-40F6-CF10-425567E6E7BB}"/>
              </a:ext>
            </a:extLst>
          </p:cNvPr>
          <p:cNvSpPr/>
          <p:nvPr/>
        </p:nvSpPr>
        <p:spPr>
          <a:xfrm>
            <a:off x="2491329" y="2327605"/>
            <a:ext cx="3860192" cy="3687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3FE101FD-D2C4-5412-3BD5-11A41C551178}"/>
              </a:ext>
            </a:extLst>
          </p:cNvPr>
          <p:cNvGraphicFramePr>
            <a:graphicFrameLocks noGrp="1"/>
          </p:cNvGraphicFramePr>
          <p:nvPr/>
        </p:nvGraphicFramePr>
        <p:xfrm>
          <a:off x="5080666" y="3916025"/>
          <a:ext cx="2961494" cy="323850"/>
        </p:xfrm>
        <a:graphic>
          <a:graphicData uri="http://schemas.openxmlformats.org/drawingml/2006/table">
            <a:tbl>
              <a:tblPr/>
              <a:tblGrid>
                <a:gridCol w="1480747">
                  <a:extLst>
                    <a:ext uri="{9D8B030D-6E8A-4147-A177-3AD203B41FA5}">
                      <a16:colId xmlns:a16="http://schemas.microsoft.com/office/drawing/2014/main" val="3569261640"/>
                    </a:ext>
                  </a:extLst>
                </a:gridCol>
                <a:gridCol w="1480747">
                  <a:extLst>
                    <a:ext uri="{9D8B030D-6E8A-4147-A177-3AD203B41FA5}">
                      <a16:colId xmlns:a16="http://schemas.microsoft.com/office/drawing/2014/main" val="3027420516"/>
                    </a:ext>
                  </a:extLst>
                </a:gridCol>
              </a:tblGrid>
              <a:tr h="226662"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altLang="zh-CN" b="1">
                          <a:effectLst/>
                          <a:latin typeface="Manrope"/>
                        </a:rPr>
                        <a:t>2004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b="1" dirty="0">
                          <a:effectLst/>
                          <a:latin typeface="Manrope"/>
                        </a:rPr>
                        <a:t>10 months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6820174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39EB7252-D3F6-5CB8-91B1-D6BD18A916B4}"/>
              </a:ext>
            </a:extLst>
          </p:cNvPr>
          <p:cNvGraphicFramePr>
            <a:graphicFrameLocks noGrp="1"/>
          </p:cNvGraphicFramePr>
          <p:nvPr/>
        </p:nvGraphicFramePr>
        <p:xfrm>
          <a:off x="6804709" y="4699015"/>
          <a:ext cx="2961494" cy="323850"/>
        </p:xfrm>
        <a:graphic>
          <a:graphicData uri="http://schemas.openxmlformats.org/drawingml/2006/table">
            <a:tbl>
              <a:tblPr/>
              <a:tblGrid>
                <a:gridCol w="1480747">
                  <a:extLst>
                    <a:ext uri="{9D8B030D-6E8A-4147-A177-3AD203B41FA5}">
                      <a16:colId xmlns:a16="http://schemas.microsoft.com/office/drawing/2014/main" val="4120807288"/>
                    </a:ext>
                  </a:extLst>
                </a:gridCol>
                <a:gridCol w="1480747">
                  <a:extLst>
                    <a:ext uri="{9D8B030D-6E8A-4147-A177-3AD203B41FA5}">
                      <a16:colId xmlns:a16="http://schemas.microsoft.com/office/drawing/2014/main" val="2833013567"/>
                    </a:ext>
                  </a:extLst>
                </a:gridCol>
              </a:tblGrid>
              <a:tr h="226662"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altLang="zh-CN" b="1">
                          <a:effectLst/>
                          <a:latin typeface="Manrope"/>
                        </a:rPr>
                        <a:t>2006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b="1" dirty="0">
                          <a:effectLst/>
                          <a:latin typeface="Manrope"/>
                        </a:rPr>
                        <a:t>2 years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5735167"/>
                  </a:ext>
                </a:extLst>
              </a:tr>
            </a:tbl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AA774F08-91C2-7B4F-930A-D81613C12963}"/>
              </a:ext>
            </a:extLst>
          </p:cNvPr>
          <p:cNvGraphicFramePr>
            <a:graphicFrameLocks noGrp="1"/>
          </p:cNvGraphicFramePr>
          <p:nvPr/>
        </p:nvGraphicFramePr>
        <p:xfrm>
          <a:off x="9127095" y="5861242"/>
          <a:ext cx="2961494" cy="323850"/>
        </p:xfrm>
        <a:graphic>
          <a:graphicData uri="http://schemas.openxmlformats.org/drawingml/2006/table">
            <a:tbl>
              <a:tblPr/>
              <a:tblGrid>
                <a:gridCol w="1480747">
                  <a:extLst>
                    <a:ext uri="{9D8B030D-6E8A-4147-A177-3AD203B41FA5}">
                      <a16:colId xmlns:a16="http://schemas.microsoft.com/office/drawing/2014/main" val="4120807288"/>
                    </a:ext>
                  </a:extLst>
                </a:gridCol>
                <a:gridCol w="1480747">
                  <a:extLst>
                    <a:ext uri="{9D8B030D-6E8A-4147-A177-3AD203B41FA5}">
                      <a16:colId xmlns:a16="http://schemas.microsoft.com/office/drawing/2014/main" val="2833013567"/>
                    </a:ext>
                  </a:extLst>
                </a:gridCol>
              </a:tblGrid>
              <a:tr h="226662"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altLang="zh-CN" b="1" dirty="0">
                          <a:effectLst/>
                          <a:latin typeface="Manrope"/>
                        </a:rPr>
                        <a:t>1999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b="1" dirty="0">
                          <a:effectLst/>
                          <a:latin typeface="Manrope"/>
                        </a:rPr>
                        <a:t>3.5 years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5735167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70513EE-44E0-3CE3-7C7E-8BE60FE910D2}"/>
              </a:ext>
            </a:extLst>
          </p:cNvPr>
          <p:cNvGraphicFramePr>
            <a:graphicFrameLocks noGrp="1"/>
          </p:cNvGraphicFramePr>
          <p:nvPr/>
        </p:nvGraphicFramePr>
        <p:xfrm>
          <a:off x="3843215" y="2753798"/>
          <a:ext cx="2961494" cy="323850"/>
        </p:xfrm>
        <a:graphic>
          <a:graphicData uri="http://schemas.openxmlformats.org/drawingml/2006/table">
            <a:tbl>
              <a:tblPr/>
              <a:tblGrid>
                <a:gridCol w="1480747">
                  <a:extLst>
                    <a:ext uri="{9D8B030D-6E8A-4147-A177-3AD203B41FA5}">
                      <a16:colId xmlns:a16="http://schemas.microsoft.com/office/drawing/2014/main" val="537350446"/>
                    </a:ext>
                  </a:extLst>
                </a:gridCol>
                <a:gridCol w="1480747">
                  <a:extLst>
                    <a:ext uri="{9D8B030D-6E8A-4147-A177-3AD203B41FA5}">
                      <a16:colId xmlns:a16="http://schemas.microsoft.com/office/drawing/2014/main" val="2185166793"/>
                    </a:ext>
                  </a:extLst>
                </a:gridCol>
              </a:tblGrid>
              <a:tr h="226662"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altLang="zh-CN" b="1">
                          <a:effectLst/>
                          <a:latin typeface="Manrope"/>
                        </a:rPr>
                        <a:t>2010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lnSpc>
                          <a:spcPts val="2100"/>
                        </a:lnSpc>
                      </a:pPr>
                      <a:r>
                        <a:rPr lang="en-US" b="1" dirty="0">
                          <a:effectLst/>
                          <a:latin typeface="Manrope"/>
                        </a:rPr>
                        <a:t>2.5 months</a:t>
                      </a:r>
                    </a:p>
                  </a:txBody>
                  <a:tcPr marL="57150" marR="57150" marT="3810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78108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150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BF39FB0-DF6C-9C64-2337-DB6942636CEB}"/>
              </a:ext>
            </a:extLst>
          </p:cNvPr>
          <p:cNvSpPr txBox="1"/>
          <p:nvPr/>
        </p:nvSpPr>
        <p:spPr>
          <a:xfrm>
            <a:off x="604345" y="114300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tx1">
                    <a:lumMod val="50000"/>
                  </a:schemeClr>
                </a:solidFill>
                <a:ea typeface="华文中宋" panose="02010600040101010101" pitchFamily="2" charset="-122"/>
              </a:rPr>
              <a:t>语言大模型</a:t>
            </a:r>
            <a:endParaRPr lang="zh-CN" altLang="en-US" sz="2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CA29A4E-7CD7-6B8C-BD34-A954BC130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905000"/>
            <a:ext cx="10101262" cy="412678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7370A42-DF14-1371-244C-BFFD4256FC59}"/>
              </a:ext>
            </a:extLst>
          </p:cNvPr>
          <p:cNvSpPr txBox="1"/>
          <p:nvPr/>
        </p:nvSpPr>
        <p:spPr>
          <a:xfrm>
            <a:off x="1828800" y="3276600"/>
            <a:ext cx="78790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i="1" dirty="0">
                <a:solidFill>
                  <a:srgbClr val="C00000"/>
                </a:solidFill>
                <a:effectLst/>
                <a:latin typeface="+mn-lt"/>
              </a:rPr>
              <a:t>Generative Pre-trained Transformers</a:t>
            </a:r>
            <a:r>
              <a:rPr lang="zh-CN" altLang="en-US" sz="2000" b="1" i="1" dirty="0">
                <a:solidFill>
                  <a:srgbClr val="C00000"/>
                </a:solidFill>
                <a:effectLst/>
                <a:latin typeface="+mn-lt"/>
              </a:rPr>
              <a:t>，</a:t>
            </a:r>
            <a:r>
              <a:rPr lang="en-US" altLang="zh-CN" sz="2000" b="1" i="1" dirty="0">
                <a:solidFill>
                  <a:srgbClr val="C00000"/>
                </a:solidFill>
                <a:effectLst/>
                <a:latin typeface="+mn-lt"/>
              </a:rPr>
              <a:t>GPT.   OpenAI</a:t>
            </a:r>
            <a:endParaRPr lang="zh-CN" altLang="en-US" sz="2000" b="1" i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BB84F57-41A6-12F7-3D97-51289FB648C0}"/>
              </a:ext>
            </a:extLst>
          </p:cNvPr>
          <p:cNvSpPr txBox="1"/>
          <p:nvPr/>
        </p:nvSpPr>
        <p:spPr>
          <a:xfrm>
            <a:off x="3048000" y="3715435"/>
            <a:ext cx="69240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i="1" dirty="0">
                <a:solidFill>
                  <a:srgbClr val="0070C0"/>
                </a:solidFill>
                <a:effectLst/>
                <a:latin typeface="+mn-lt"/>
              </a:rPr>
              <a:t>Large Language Model Meta AI</a:t>
            </a:r>
            <a:endParaRPr lang="zh-CN" altLang="en-US" sz="2000" b="1" i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C1756A3-BB83-1809-86A3-E65130067A2A}"/>
              </a:ext>
            </a:extLst>
          </p:cNvPr>
          <p:cNvSpPr txBox="1"/>
          <p:nvPr/>
        </p:nvSpPr>
        <p:spPr>
          <a:xfrm>
            <a:off x="8620760" y="2636925"/>
            <a:ext cx="2540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i="1" dirty="0">
                <a:solidFill>
                  <a:srgbClr val="C00000"/>
                </a:solidFill>
                <a:effectLst/>
                <a:latin typeface="+mn-lt"/>
              </a:rPr>
              <a:t>GPT-1, </a:t>
            </a:r>
          </a:p>
          <a:p>
            <a:r>
              <a:rPr lang="en-US" altLang="zh-CN" sz="1800" b="1" i="1" dirty="0">
                <a:solidFill>
                  <a:srgbClr val="C00000"/>
                </a:solidFill>
                <a:effectLst/>
                <a:latin typeface="+mn-lt"/>
              </a:rPr>
              <a:t>GPT-2, </a:t>
            </a:r>
          </a:p>
          <a:p>
            <a:r>
              <a:rPr lang="en-US" altLang="zh-CN" sz="1800" b="1" i="1" dirty="0">
                <a:solidFill>
                  <a:srgbClr val="C00000"/>
                </a:solidFill>
                <a:effectLst/>
                <a:latin typeface="+mn-lt"/>
              </a:rPr>
              <a:t>GPT-3, </a:t>
            </a:r>
          </a:p>
          <a:p>
            <a:r>
              <a:rPr lang="en-US" altLang="zh-CN" sz="1800" b="1" i="1" dirty="0">
                <a:solidFill>
                  <a:srgbClr val="C00000"/>
                </a:solidFill>
                <a:effectLst/>
                <a:latin typeface="+mn-lt"/>
              </a:rPr>
              <a:t>GPT-3.5 (ChatGPT), </a:t>
            </a:r>
          </a:p>
          <a:p>
            <a:r>
              <a:rPr lang="en-US" altLang="zh-CN" sz="1800" b="1" i="1" dirty="0">
                <a:solidFill>
                  <a:srgbClr val="C00000"/>
                </a:solidFill>
                <a:effectLst/>
                <a:latin typeface="+mn-lt"/>
              </a:rPr>
              <a:t>GPT-4, </a:t>
            </a:r>
          </a:p>
          <a:p>
            <a:r>
              <a:rPr lang="en-US" altLang="zh-CN" b="1" i="1" dirty="0">
                <a:solidFill>
                  <a:srgbClr val="C00000"/>
                </a:solidFill>
              </a:rPr>
              <a:t>GPT-o1</a:t>
            </a:r>
          </a:p>
          <a:p>
            <a:r>
              <a:rPr lang="en-US" altLang="zh-CN" b="1" i="1" dirty="0">
                <a:solidFill>
                  <a:srgbClr val="C00000"/>
                </a:solidFill>
              </a:rPr>
              <a:t>…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CF3093F-EB18-6BB2-A25F-1641F6130F39}"/>
              </a:ext>
            </a:extLst>
          </p:cNvPr>
          <p:cNvSpPr txBox="1"/>
          <p:nvPr/>
        </p:nvSpPr>
        <p:spPr>
          <a:xfrm>
            <a:off x="7085748" y="3725697"/>
            <a:ext cx="14121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i="1" dirty="0" err="1">
                <a:solidFill>
                  <a:srgbClr val="0070C0"/>
                </a:solidFill>
                <a:effectLst/>
                <a:latin typeface="+mn-lt"/>
              </a:rPr>
              <a:t>LLaMA</a:t>
            </a:r>
            <a:r>
              <a:rPr lang="en-US" altLang="zh-CN" sz="1800" b="1" i="1" dirty="0">
                <a:solidFill>
                  <a:srgbClr val="0070C0"/>
                </a:solidFill>
                <a:effectLst/>
                <a:latin typeface="+mn-lt"/>
              </a:rPr>
              <a:t>, </a:t>
            </a:r>
          </a:p>
          <a:p>
            <a:r>
              <a:rPr lang="en-US" altLang="zh-CN" sz="1800" b="1" i="1" dirty="0">
                <a:solidFill>
                  <a:srgbClr val="0070C0"/>
                </a:solidFill>
                <a:effectLst/>
                <a:latin typeface="+mn-lt"/>
              </a:rPr>
              <a:t>LLaMA-2</a:t>
            </a:r>
          </a:p>
          <a:p>
            <a:r>
              <a:rPr lang="en-US" altLang="zh-CN" b="1" i="1" dirty="0">
                <a:solidFill>
                  <a:srgbClr val="0070C0"/>
                </a:solidFill>
              </a:rPr>
              <a:t>LLaMA-3</a:t>
            </a:r>
          </a:p>
          <a:p>
            <a:r>
              <a:rPr lang="en-US" altLang="zh-CN" b="1" i="1" dirty="0">
                <a:solidFill>
                  <a:srgbClr val="0070C0"/>
                </a:solidFill>
              </a:rPr>
              <a:t>LLaMA-3.1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8BAACD2-1DC1-25DE-3DA3-CCF367717BF2}"/>
              </a:ext>
            </a:extLst>
          </p:cNvPr>
          <p:cNvSpPr txBox="1"/>
          <p:nvPr/>
        </p:nvSpPr>
        <p:spPr>
          <a:xfrm>
            <a:off x="1473200" y="1390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大模型技术概览</a:t>
            </a:r>
            <a:endParaRPr lang="en-US" altLang="zh-CN"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38451AD-99E8-81A5-298B-6BA5A95E8ABD}"/>
              </a:ext>
            </a:extLst>
          </p:cNvPr>
          <p:cNvSpPr txBox="1"/>
          <p:nvPr/>
        </p:nvSpPr>
        <p:spPr>
          <a:xfrm>
            <a:off x="887503" y="5984499"/>
            <a:ext cx="104169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 dirty="0" err="1">
                <a:solidFill>
                  <a:srgbClr val="FF7400"/>
                </a:solidFill>
              </a:rPr>
              <a:t>Qwen</a:t>
            </a:r>
            <a:r>
              <a:rPr lang="en-US" altLang="zh-CN" sz="2000" b="1" dirty="0">
                <a:solidFill>
                  <a:srgbClr val="FF7400"/>
                </a:solidFill>
              </a:rPr>
              <a:t>, </a:t>
            </a:r>
            <a:r>
              <a:rPr lang="en-US" altLang="zh-CN" sz="2000" b="1" dirty="0" err="1">
                <a:solidFill>
                  <a:srgbClr val="FF7400"/>
                </a:solidFill>
              </a:rPr>
              <a:t>DeepSeek</a:t>
            </a:r>
            <a:r>
              <a:rPr lang="en-US" altLang="zh-CN" sz="2000" b="1" dirty="0">
                <a:solidFill>
                  <a:srgbClr val="FF7400"/>
                </a:solidFill>
              </a:rPr>
              <a:t>, </a:t>
            </a:r>
            <a:r>
              <a:rPr lang="zh-CN" altLang="en-US" sz="2000" b="1" dirty="0">
                <a:solidFill>
                  <a:srgbClr val="FF7400"/>
                </a:solidFill>
              </a:rPr>
              <a:t>百度文心大模型、讯飞星火大模型、</a:t>
            </a:r>
            <a:r>
              <a:rPr lang="en-US" altLang="zh-CN" sz="2000" b="1" i="1" dirty="0">
                <a:solidFill>
                  <a:srgbClr val="FF7400"/>
                </a:solidFill>
              </a:rPr>
              <a:t>DeepSeek-V3, DeepSeek-R1</a:t>
            </a:r>
            <a:endParaRPr lang="zh-CN" altLang="en-US" sz="2000" b="1" dirty="0">
              <a:solidFill>
                <a:srgbClr val="FF7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906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918A6D-0464-4066-E78E-93A672EBC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5B0DAFD-5510-6CC9-5511-3117ED5B84C2}"/>
              </a:ext>
            </a:extLst>
          </p:cNvPr>
          <p:cNvSpPr txBox="1"/>
          <p:nvPr/>
        </p:nvSpPr>
        <p:spPr>
          <a:xfrm>
            <a:off x="1510748" y="119269"/>
            <a:ext cx="2317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目  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BEE238C-92A5-7C78-BC7B-1001EEF4A4D4}"/>
              </a:ext>
            </a:extLst>
          </p:cNvPr>
          <p:cNvSpPr txBox="1"/>
          <p:nvPr/>
        </p:nvSpPr>
        <p:spPr>
          <a:xfrm>
            <a:off x="624744" y="1147260"/>
            <a:ext cx="47651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CVPR </a:t>
            </a:r>
            <a:r>
              <a:rPr lang="zh-CN" altLang="en-US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团队介绍</a:t>
            </a: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研究方向介绍</a:t>
            </a: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大模型基础 </a:t>
            </a: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zh-CN" sz="2800" b="1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XiHeFusion</a:t>
            </a:r>
            <a:r>
              <a:rPr lang="en-US" altLang="zh-CN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zh-CN" altLang="en-US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</a:t>
            </a:r>
            <a:r>
              <a:rPr lang="en-US" altLang="zh-CN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AutoNum type="arabicPeriod"/>
            </a:pP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总结与展望</a:t>
            </a:r>
          </a:p>
        </p:txBody>
      </p:sp>
      <p:pic>
        <p:nvPicPr>
          <p:cNvPr id="1026" name="Picture 2" descr="Large Language Model Training: Datasets – Stockpulse">
            <a:extLst>
              <a:ext uri="{FF2B5EF4-FFF2-40B4-BE49-F238E27FC236}">
                <a16:creationId xmlns:a16="http://schemas.microsoft.com/office/drawing/2014/main" id="{33BC4E2E-1380-F173-FABE-0DF6134D7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349" y="1020654"/>
            <a:ext cx="4816692" cy="4816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0020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43F4016-E1DA-F294-A59C-F06A12B91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40" y="846886"/>
            <a:ext cx="4307840" cy="589872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78BE509-288D-A522-36D7-A1AE40505F26}"/>
              </a:ext>
            </a:extLst>
          </p:cNvPr>
          <p:cNvSpPr txBox="1"/>
          <p:nvPr/>
        </p:nvSpPr>
        <p:spPr>
          <a:xfrm>
            <a:off x="1473200" y="1390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大模型技术概览</a:t>
            </a:r>
            <a:endParaRPr lang="en-US" altLang="zh-CN"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0D33461-B6A5-7339-4F6D-CECCF7ABC405}"/>
              </a:ext>
            </a:extLst>
          </p:cNvPr>
          <p:cNvSpPr/>
          <p:nvPr/>
        </p:nvSpPr>
        <p:spPr>
          <a:xfrm>
            <a:off x="3659760" y="1009796"/>
            <a:ext cx="8665100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3600" b="1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Transformer --- </a:t>
            </a:r>
            <a:r>
              <a:rPr lang="en-US" altLang="zh-CN" sz="3200" b="1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Attention is All You Need</a:t>
            </a:r>
            <a:endParaRPr lang="zh-CN" altLang="en-US" sz="3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8630AD-5845-97F4-CF07-007F7F9BDB10}"/>
              </a:ext>
            </a:extLst>
          </p:cNvPr>
          <p:cNvSpPr txBox="1"/>
          <p:nvPr/>
        </p:nvSpPr>
        <p:spPr>
          <a:xfrm>
            <a:off x="4233548" y="188716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chemeClr val="tx1">
                    <a:lumMod val="50000"/>
                  </a:schemeClr>
                </a:solidFill>
                <a:ea typeface="华文中宋" panose="02010600040101010101" pitchFamily="2" charset="-122"/>
              </a:rPr>
              <a:t>预训练任务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F9D823D-CA62-7BE3-57A1-9FC8FDA682D0}"/>
              </a:ext>
            </a:extLst>
          </p:cNvPr>
          <p:cNvSpPr txBox="1"/>
          <p:nvPr/>
        </p:nvSpPr>
        <p:spPr>
          <a:xfrm>
            <a:off x="4507104" y="2392947"/>
            <a:ext cx="6652071" cy="348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fontAlgn="base">
              <a:lnSpc>
                <a:spcPts val="2025"/>
              </a:lnSpc>
              <a:spcBef>
                <a:spcPts val="1200"/>
              </a:spcBef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自回归语言模型（</a:t>
            </a:r>
            <a:r>
              <a:rPr lang="en-US" altLang="zh-CN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Autoregressive Language Models</a:t>
            </a:r>
            <a:r>
              <a:rPr lang="zh-CN" altLang="en-US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381CCB7-7B91-ABB7-D5A2-F137C3A68E8B}"/>
              </a:ext>
            </a:extLst>
          </p:cNvPr>
          <p:cNvSpPr txBox="1"/>
          <p:nvPr/>
        </p:nvSpPr>
        <p:spPr>
          <a:xfrm>
            <a:off x="4507104" y="5116839"/>
            <a:ext cx="6527815" cy="34881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457200" indent="-457200" fontAlgn="base">
              <a:lnSpc>
                <a:spcPts val="2025"/>
              </a:lnSpc>
              <a:spcBef>
                <a:spcPts val="12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2800" b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sz="1800" dirty="0"/>
              <a:t>自编码语言模型（</a:t>
            </a:r>
            <a:r>
              <a:rPr lang="en-US" altLang="zh-CN" sz="1800" dirty="0"/>
              <a:t>Autoencoder Language Models</a:t>
            </a:r>
            <a:r>
              <a:rPr lang="zh-CN" altLang="en-US" sz="1800" dirty="0"/>
              <a:t>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FFA4CEE-5002-EE60-97FE-2CAC51B7C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2513" y="2886633"/>
            <a:ext cx="6259502" cy="164627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17DDF48-36F7-0059-D773-5702E4B7748E}"/>
              </a:ext>
            </a:extLst>
          </p:cNvPr>
          <p:cNvSpPr txBox="1"/>
          <p:nvPr/>
        </p:nvSpPr>
        <p:spPr>
          <a:xfrm>
            <a:off x="5421822" y="5674729"/>
            <a:ext cx="495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To date, the cleverest thinker of all time was …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2C0B72F-783C-3C47-592A-9CF89B04314E}"/>
              </a:ext>
            </a:extLst>
          </p:cNvPr>
          <p:cNvSpPr/>
          <p:nvPr/>
        </p:nvSpPr>
        <p:spPr>
          <a:xfrm>
            <a:off x="6758609" y="5716153"/>
            <a:ext cx="1689791" cy="420241"/>
          </a:xfrm>
          <a:prstGeom prst="rect">
            <a:avLst/>
          </a:prstGeom>
          <a:solidFill>
            <a:srgbClr val="D9D9D9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B6B626A-55F2-7C27-4331-0925F6343758}"/>
              </a:ext>
            </a:extLst>
          </p:cNvPr>
          <p:cNvSpPr/>
          <p:nvPr/>
        </p:nvSpPr>
        <p:spPr>
          <a:xfrm>
            <a:off x="9513168" y="5716152"/>
            <a:ext cx="653177" cy="420241"/>
          </a:xfrm>
          <a:prstGeom prst="rect">
            <a:avLst/>
          </a:prstGeom>
          <a:solidFill>
            <a:srgbClr val="D9D9D9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1284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227D389-E62C-513D-0B57-71E44ED50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29942"/>
            <a:ext cx="12192000" cy="541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3BAC1FB-83C3-F0B0-21C5-B2024665A421}"/>
              </a:ext>
            </a:extLst>
          </p:cNvPr>
          <p:cNvSpPr txBox="1"/>
          <p:nvPr/>
        </p:nvSpPr>
        <p:spPr>
          <a:xfrm>
            <a:off x="1473200" y="1390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大模型技术概览</a:t>
            </a:r>
            <a:endParaRPr lang="en-US" altLang="zh-CN"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8626ED-C9CB-8F2F-470E-A074A8BE36E0}"/>
              </a:ext>
            </a:extLst>
          </p:cNvPr>
          <p:cNvSpPr txBox="1"/>
          <p:nvPr/>
        </p:nvSpPr>
        <p:spPr>
          <a:xfrm>
            <a:off x="6590518" y="5826888"/>
            <a:ext cx="19573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奖励模型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88F6B9-E9C4-845F-6A87-32EE57689523}"/>
              </a:ext>
            </a:extLst>
          </p:cNvPr>
          <p:cNvSpPr txBox="1"/>
          <p:nvPr/>
        </p:nvSpPr>
        <p:spPr>
          <a:xfrm>
            <a:off x="6731967" y="1861750"/>
            <a:ext cx="24613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人工打分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44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753B2-E0C0-C7C3-3E87-0116201D8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B4C4E82-FFAA-72A7-09F0-B69D02653120}"/>
              </a:ext>
            </a:extLst>
          </p:cNvPr>
          <p:cNvSpPr txBox="1"/>
          <p:nvPr/>
        </p:nvSpPr>
        <p:spPr>
          <a:xfrm>
            <a:off x="1510748" y="119269"/>
            <a:ext cx="2317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目  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94D90A6-6695-F939-F0FA-CD96DB3ED09D}"/>
              </a:ext>
            </a:extLst>
          </p:cNvPr>
          <p:cNvSpPr txBox="1"/>
          <p:nvPr/>
        </p:nvSpPr>
        <p:spPr>
          <a:xfrm>
            <a:off x="624745" y="1147260"/>
            <a:ext cx="1061499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CVPR 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团队介绍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研究方向介绍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大模型基础 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zh-CN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XiHeFusion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zh-CN" alt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AutoNum type="arabicPeriod"/>
            </a:pP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1161193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30BDE-4B20-3CB1-E670-623FF1B96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9C9E7D6-9BD6-6778-5741-166AA8CAE1ED}"/>
              </a:ext>
            </a:extLst>
          </p:cNvPr>
          <p:cNvSpPr txBox="1"/>
          <p:nvPr/>
        </p:nvSpPr>
        <p:spPr>
          <a:xfrm>
            <a:off x="1504381" y="195877"/>
            <a:ext cx="79298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背景：</a:t>
            </a:r>
            <a:r>
              <a:rPr lang="zh-CN" altLang="en-US" sz="3200" b="1" dirty="0">
                <a:solidFill>
                  <a:srgbClr val="C00000"/>
                </a:solidFill>
              </a:rPr>
              <a:t>大语言模型从通用向垂直领域发展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42B2B54-6322-1A68-6B91-EDC4191212A9}"/>
              </a:ext>
            </a:extLst>
          </p:cNvPr>
          <p:cNvSpPr txBox="1"/>
          <p:nvPr/>
        </p:nvSpPr>
        <p:spPr>
          <a:xfrm>
            <a:off x="356559" y="1329327"/>
            <a:ext cx="6097712" cy="387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250"/>
              </a:lnSpc>
              <a:spcBef>
                <a:spcPts val="1800"/>
              </a:spcBef>
              <a:spcAft>
                <a:spcPts val="600"/>
              </a:spcAft>
            </a:pPr>
            <a:r>
              <a:rPr lang="zh-CN" altLang="en-US" sz="2400" b="1" i="0" dirty="0">
                <a:solidFill>
                  <a:srgbClr val="C00000"/>
                </a:solidFill>
                <a:effectLst/>
                <a:latin typeface="+mn-ea"/>
              </a:rPr>
              <a:t>通用大模型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D10AED8-3481-A273-5F39-A878568B6632}"/>
              </a:ext>
            </a:extLst>
          </p:cNvPr>
          <p:cNvSpPr txBox="1"/>
          <p:nvPr/>
        </p:nvSpPr>
        <p:spPr>
          <a:xfrm>
            <a:off x="2686404" y="1191253"/>
            <a:ext cx="88858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dirty="0">
                <a:solidFill>
                  <a:srgbClr val="2C2C36"/>
                </a:solidFill>
                <a:effectLst/>
                <a:latin typeface="+mn-ea"/>
              </a:rPr>
              <a:t>基于大规模的多模态数据集进行预训练的超大型</a:t>
            </a:r>
            <a:r>
              <a:rPr lang="en-US" altLang="zh-CN" b="0" i="0" dirty="0">
                <a:solidFill>
                  <a:srgbClr val="2C2C36"/>
                </a:solidFill>
                <a:effectLst/>
                <a:latin typeface="+mn-ea"/>
              </a:rPr>
              <a:t>AI</a:t>
            </a:r>
            <a:r>
              <a:rPr lang="zh-CN" altLang="en-US" b="0" i="0" dirty="0">
                <a:solidFill>
                  <a:srgbClr val="2C2C36"/>
                </a:solidFill>
                <a:effectLst/>
                <a:latin typeface="+mn-ea"/>
              </a:rPr>
              <a:t>模型，包括文本、图像、音视频等不同类型的数据。能够处理多样化的任务，如视觉问答、机器翻译、图像生成等，具备跨领域泛化能力。</a:t>
            </a:r>
            <a:endParaRPr lang="zh-CN" altLang="en-US" dirty="0">
              <a:latin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F715CF5-6E1C-B120-F0AF-09077B119980}"/>
              </a:ext>
            </a:extLst>
          </p:cNvPr>
          <p:cNvSpPr txBox="1"/>
          <p:nvPr/>
        </p:nvSpPr>
        <p:spPr>
          <a:xfrm>
            <a:off x="2686405" y="4063962"/>
            <a:ext cx="87943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dirty="0">
                <a:solidFill>
                  <a:srgbClr val="2C2C36"/>
                </a:solidFill>
                <a:effectLst/>
                <a:latin typeface="+mn-ea"/>
              </a:rPr>
              <a:t>面向医疗</a:t>
            </a:r>
            <a:r>
              <a:rPr lang="en-US" altLang="zh-CN" b="0" i="0" dirty="0">
                <a:solidFill>
                  <a:srgbClr val="2C2C36"/>
                </a:solidFill>
                <a:effectLst/>
                <a:latin typeface="+mn-ea"/>
              </a:rPr>
              <a:t>/</a:t>
            </a:r>
            <a:r>
              <a:rPr lang="zh-CN" altLang="en-US" b="0" i="0" dirty="0">
                <a:solidFill>
                  <a:srgbClr val="2C2C36"/>
                </a:solidFill>
                <a:effectLst/>
                <a:latin typeface="+mn-ea"/>
              </a:rPr>
              <a:t>金融</a:t>
            </a:r>
            <a:r>
              <a:rPr lang="en-US" altLang="zh-CN" b="0" i="0" dirty="0">
                <a:solidFill>
                  <a:srgbClr val="2C2C36"/>
                </a:solidFill>
                <a:effectLst/>
                <a:latin typeface="+mn-ea"/>
              </a:rPr>
              <a:t>/</a:t>
            </a:r>
            <a:r>
              <a:rPr lang="zh-CN" altLang="en-US" b="0" i="0" dirty="0">
                <a:solidFill>
                  <a:srgbClr val="2C2C36"/>
                </a:solidFill>
                <a:effectLst/>
                <a:latin typeface="+mn-ea"/>
              </a:rPr>
              <a:t>工业等特定领域深度优化的</a:t>
            </a:r>
            <a:r>
              <a:rPr lang="en-US" altLang="zh-CN" b="0" i="0" dirty="0">
                <a:solidFill>
                  <a:srgbClr val="2C2C36"/>
                </a:solidFill>
                <a:effectLst/>
                <a:latin typeface="+mn-ea"/>
              </a:rPr>
              <a:t>AI</a:t>
            </a:r>
            <a:r>
              <a:rPr lang="zh-CN" altLang="en-US" b="0" i="0" dirty="0">
                <a:solidFill>
                  <a:srgbClr val="2C2C36"/>
                </a:solidFill>
                <a:effectLst/>
                <a:latin typeface="+mn-ea"/>
              </a:rPr>
              <a:t>模型，通过领域专家知识</a:t>
            </a:r>
            <a:r>
              <a:rPr lang="en-US" altLang="zh-CN" b="0" i="0" dirty="0">
                <a:solidFill>
                  <a:srgbClr val="2C2C36"/>
                </a:solidFill>
                <a:effectLst/>
                <a:latin typeface="+mn-ea"/>
              </a:rPr>
              <a:t>+</a:t>
            </a:r>
            <a:r>
              <a:rPr lang="zh-CN" altLang="en-US" b="0" i="0" dirty="0">
                <a:solidFill>
                  <a:srgbClr val="2C2C36"/>
                </a:solidFill>
                <a:effectLst/>
                <a:latin typeface="+mn-ea"/>
              </a:rPr>
              <a:t>行业专属数据联合训练，实现专业级任务处理能力。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C40EAB8-F853-2839-845E-866CA9F9AD7A}"/>
              </a:ext>
            </a:extLst>
          </p:cNvPr>
          <p:cNvSpPr txBox="1"/>
          <p:nvPr/>
        </p:nvSpPr>
        <p:spPr>
          <a:xfrm>
            <a:off x="356559" y="4106635"/>
            <a:ext cx="17167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900"/>
              </a:spcBef>
              <a:spcAft>
                <a:spcPts val="900"/>
              </a:spcAft>
            </a:pPr>
            <a:r>
              <a:rPr lang="zh-CN" altLang="en-US" sz="2400" b="1" i="0" dirty="0">
                <a:solidFill>
                  <a:srgbClr val="C00000"/>
                </a:solidFill>
                <a:effectLst/>
                <a:latin typeface="+mn-ea"/>
              </a:rPr>
              <a:t>垂直大模型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A94FADA-ED92-8560-6D16-BC75B6935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496" y="2383643"/>
            <a:ext cx="1225518" cy="820579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B52A99EB-9A8C-31F1-9CA4-CA529E8CFBAB}"/>
              </a:ext>
            </a:extLst>
          </p:cNvPr>
          <p:cNvGrpSpPr/>
          <p:nvPr/>
        </p:nvGrpSpPr>
        <p:grpSpPr>
          <a:xfrm>
            <a:off x="6623487" y="2360101"/>
            <a:ext cx="1071226" cy="851294"/>
            <a:chOff x="4264801" y="1986630"/>
            <a:chExt cx="1714733" cy="1529566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90F7CC84-947D-10F0-DFA2-93749E5C3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62075"/>
            <a:stretch/>
          </p:blipFill>
          <p:spPr>
            <a:xfrm>
              <a:off x="4620580" y="1986630"/>
              <a:ext cx="928377" cy="923330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F322B608-D4F0-CBCA-64A9-11091B184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4801" y="2896459"/>
              <a:ext cx="1714733" cy="619737"/>
            </a:xfrm>
            <a:prstGeom prst="rect">
              <a:avLst/>
            </a:prstGeom>
          </p:spPr>
        </p:pic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DB710C27-491B-BAEC-8320-403B96B66B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4898" y="2347355"/>
            <a:ext cx="818538" cy="911554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EC8304A1-5964-757D-4336-99B9F85E1304}"/>
              </a:ext>
            </a:extLst>
          </p:cNvPr>
          <p:cNvSpPr txBox="1"/>
          <p:nvPr/>
        </p:nvSpPr>
        <p:spPr>
          <a:xfrm>
            <a:off x="879138" y="2377587"/>
            <a:ext cx="305257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200" b="1" dirty="0">
                <a:solidFill>
                  <a:srgbClr val="191A24"/>
                </a:solidFill>
                <a:latin typeface="+mn-ea"/>
              </a:rPr>
              <a:t>通用大模型在特定领域配性差、</a:t>
            </a:r>
            <a:r>
              <a:rPr lang="zh-CN" altLang="en-US" sz="2200" b="1" i="0" dirty="0">
                <a:solidFill>
                  <a:srgbClr val="2C2C36"/>
                </a:solidFill>
                <a:effectLst/>
                <a:latin typeface="+mn-ea"/>
              </a:rPr>
              <a:t>专业性差</a:t>
            </a:r>
            <a:endParaRPr lang="zh-CN" altLang="en-US" sz="2200" b="1" dirty="0">
              <a:latin typeface="+mn-ea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ED608752-B5E4-9C6D-853C-D2FC66B9AD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126" y="5128151"/>
            <a:ext cx="1578961" cy="775969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D38AF77E-D82A-E61E-D49F-3DB3235309F3}"/>
              </a:ext>
            </a:extLst>
          </p:cNvPr>
          <p:cNvSpPr txBox="1"/>
          <p:nvPr/>
        </p:nvSpPr>
        <p:spPr>
          <a:xfrm>
            <a:off x="310438" y="6172251"/>
            <a:ext cx="2866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191A24"/>
                </a:solidFill>
                <a:latin typeface="+mn-ea"/>
              </a:rPr>
              <a:t>医疗大模型</a:t>
            </a:r>
            <a:r>
              <a:rPr lang="en-US" altLang="zh-CN" dirty="0">
                <a:solidFill>
                  <a:srgbClr val="191A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Disc-</a:t>
            </a:r>
            <a:r>
              <a:rPr lang="en-US" altLang="zh-CN" dirty="0" err="1">
                <a:solidFill>
                  <a:srgbClr val="191A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MedLLM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A3BBCADF-B3BE-32A9-E655-A90445D3B1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19644" y="5087786"/>
            <a:ext cx="1939922" cy="775969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1F7DD1D3-06C0-8B4B-15EF-4E00F43415AB}"/>
              </a:ext>
            </a:extLst>
          </p:cNvPr>
          <p:cNvSpPr txBox="1"/>
          <p:nvPr/>
        </p:nvSpPr>
        <p:spPr>
          <a:xfrm>
            <a:off x="3075755" y="6174521"/>
            <a:ext cx="2027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D4D4D"/>
                </a:solidFill>
                <a:latin typeface="+mn-ea"/>
              </a:rPr>
              <a:t>法律大模型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Harvey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94946D86-B4EE-F44F-9B1F-FBBC8C32FA1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46946" y="4906745"/>
            <a:ext cx="1145321" cy="1039914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2FD0231C-56BE-139E-9116-F6891FFDC94C}"/>
              </a:ext>
            </a:extLst>
          </p:cNvPr>
          <p:cNvSpPr txBox="1"/>
          <p:nvPr/>
        </p:nvSpPr>
        <p:spPr>
          <a:xfrm>
            <a:off x="5169841" y="6172251"/>
            <a:ext cx="2407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D4D4D"/>
                </a:solidFill>
                <a:latin typeface="+mn-ea"/>
              </a:rPr>
              <a:t>金融大模型</a:t>
            </a:r>
            <a:r>
              <a:rPr lang="en-US" altLang="zh-CN" dirty="0" err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i="0" dirty="0" err="1">
                <a:solidFill>
                  <a:srgbClr val="4D4D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inGPT</a:t>
            </a:r>
            <a:r>
              <a:rPr lang="en-US" altLang="zh-CN" i="0" dirty="0">
                <a:solidFill>
                  <a:srgbClr val="4D4D4D"/>
                </a:solidFill>
                <a:effectLst/>
                <a:latin typeface="+mn-ea"/>
              </a:rPr>
              <a:t> </a:t>
            </a:r>
            <a:endParaRPr lang="zh-CN" altLang="en-US" dirty="0">
              <a:latin typeface="+mn-ea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A814485-F386-B212-A5CB-9A8085836D4B}"/>
              </a:ext>
            </a:extLst>
          </p:cNvPr>
          <p:cNvSpPr txBox="1"/>
          <p:nvPr/>
        </p:nvSpPr>
        <p:spPr>
          <a:xfrm>
            <a:off x="7397692" y="6172251"/>
            <a:ext cx="2407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D4D4D"/>
                </a:solidFill>
                <a:latin typeface="+mn-ea"/>
              </a:rPr>
              <a:t>气象大模型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+mn-ea"/>
              </a:rPr>
              <a:t>盘古</a:t>
            </a:r>
            <a:r>
              <a:rPr lang="en-US" altLang="zh-CN" i="0" dirty="0">
                <a:solidFill>
                  <a:srgbClr val="4D4D4D"/>
                </a:solidFill>
                <a:effectLst/>
                <a:latin typeface="+mn-ea"/>
              </a:rPr>
              <a:t> </a:t>
            </a:r>
            <a:endParaRPr lang="zh-CN" altLang="en-US" dirty="0">
              <a:latin typeface="+mn-ea"/>
            </a:endParaRP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43508597-2C8F-AE23-4D5C-4D58FA6E790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42839" y="4955973"/>
            <a:ext cx="1021168" cy="990686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C5438E13-5C93-B419-AD72-99FC9AC85E62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r="69292"/>
          <a:stretch/>
        </p:blipFill>
        <p:spPr>
          <a:xfrm>
            <a:off x="10026358" y="2347355"/>
            <a:ext cx="818538" cy="56387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090B9D0-2E05-4C0D-24A6-EAF3CECD5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29760"/>
          <a:stretch/>
        </p:blipFill>
        <p:spPr>
          <a:xfrm>
            <a:off x="9678506" y="2926484"/>
            <a:ext cx="1316398" cy="396455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2257F0C-C981-C43E-90DB-D1B8EA0A2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1253" y="4505356"/>
            <a:ext cx="2681456" cy="211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9741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316B61E-36E4-F65B-7FE8-58BB370932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312" b="6402"/>
          <a:stretch/>
        </p:blipFill>
        <p:spPr>
          <a:xfrm>
            <a:off x="4964725" y="1099248"/>
            <a:ext cx="5584957" cy="184259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0A38374-5A26-C211-16C1-CF72761F68AB}"/>
              </a:ext>
            </a:extLst>
          </p:cNvPr>
          <p:cNvSpPr txBox="1"/>
          <p:nvPr/>
        </p:nvSpPr>
        <p:spPr>
          <a:xfrm>
            <a:off x="487315" y="1328048"/>
            <a:ext cx="469793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8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CN" altLang="en-US" sz="28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数据来源：</a:t>
            </a:r>
            <a:r>
              <a:rPr lang="zh-CN" altLang="en-US" sz="2800" b="1" dirty="0">
                <a:solidFill>
                  <a:srgbClr val="C00000"/>
                </a:solidFill>
                <a:latin typeface="Perpetua" panose="02020502060401020303" pitchFamily="18" charset="0"/>
              </a:rPr>
              <a:t>1.2 million question-answer pairs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zh-CN" altLang="en-US" sz="2800" b="1" kern="100" dirty="0">
              <a:latin typeface="Perpetua" panose="02020502060401020303" pitchFamily="18" charset="0"/>
              <a:ea typeface="Microsoft JhengHei UI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65D37F5-A8D0-760E-BE14-5F01641DF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858" y="3139002"/>
            <a:ext cx="10171875" cy="362588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FD24F8A-8348-88CB-702E-5E39D31DCE34}"/>
              </a:ext>
            </a:extLst>
          </p:cNvPr>
          <p:cNvSpPr txBox="1"/>
          <p:nvPr/>
        </p:nvSpPr>
        <p:spPr>
          <a:xfrm>
            <a:off x="1504381" y="195877"/>
            <a:ext cx="8616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模型定位：</a:t>
            </a:r>
            <a:r>
              <a:rPr lang="zh-CN" altLang="en-US" sz="3200" b="1" dirty="0">
                <a:solidFill>
                  <a:srgbClr val="C00000"/>
                </a:solidFill>
              </a:rPr>
              <a:t>适配聚变知识的科普对话大模型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AD369-B127-0463-4370-75DD6F498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E12D3CC-1286-CDF0-6060-203CA8805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62" y="2010111"/>
            <a:ext cx="6142358" cy="386292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427EF6D-F088-9C00-B03B-2D8F649FA712}"/>
              </a:ext>
            </a:extLst>
          </p:cNvPr>
          <p:cNvSpPr txBox="1"/>
          <p:nvPr/>
        </p:nvSpPr>
        <p:spPr>
          <a:xfrm>
            <a:off x="1489323" y="195877"/>
            <a:ext cx="60024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监督微调：</a:t>
            </a:r>
            <a:r>
              <a:rPr lang="en-US" altLang="zh-CN" sz="3200" b="1" kern="100" dirty="0">
                <a:solidFill>
                  <a:srgbClr val="C00000"/>
                </a:solidFill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Qwen2.5-14B</a:t>
            </a:r>
            <a:r>
              <a:rPr lang="en-US" altLang="zh-CN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 </a:t>
            </a:r>
            <a:endParaRPr lang="zh-CN" altLang="en-US" sz="3200" b="1" kern="100" dirty="0">
              <a:latin typeface="Perpetua" panose="02020502060401020303" pitchFamily="18" charset="0"/>
              <a:ea typeface="Microsoft JhengHei UI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FC0AB93-9475-B2EB-4050-989A36D90D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7312" y="1892284"/>
            <a:ext cx="5373697" cy="409858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A4A336F-240F-5617-877B-8BED7B549E52}"/>
              </a:ext>
            </a:extLst>
          </p:cNvPr>
          <p:cNvSpPr txBox="1"/>
          <p:nvPr/>
        </p:nvSpPr>
        <p:spPr>
          <a:xfrm>
            <a:off x="373015" y="1237680"/>
            <a:ext cx="4697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8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CN" altLang="en-US" sz="28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网络架构</a:t>
            </a:r>
            <a:endParaRPr lang="zh-CN" altLang="en-US" sz="2800" b="1" dirty="0">
              <a:solidFill>
                <a:srgbClr val="C00000"/>
              </a:solidFill>
              <a:latin typeface="Perpetua" panose="02020502060401020303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E2E28B3-095C-30AB-D5FA-539DFF68141C}"/>
              </a:ext>
            </a:extLst>
          </p:cNvPr>
          <p:cNvSpPr txBox="1"/>
          <p:nvPr/>
        </p:nvSpPr>
        <p:spPr>
          <a:xfrm>
            <a:off x="6487312" y="1237680"/>
            <a:ext cx="55557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8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CN" altLang="en-US" sz="28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损失优化曲线</a:t>
            </a:r>
            <a:endParaRPr lang="zh-CN" altLang="en-US" sz="2800" b="1" dirty="0">
              <a:solidFill>
                <a:srgbClr val="C00000"/>
              </a:solidFill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556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F446CF-EB6A-4B29-3496-35BFBA4DC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EB9D7FC-DEC2-D044-AA7C-E0E54BA95B3C}"/>
              </a:ext>
            </a:extLst>
          </p:cNvPr>
          <p:cNvSpPr txBox="1"/>
          <p:nvPr/>
        </p:nvSpPr>
        <p:spPr>
          <a:xfrm>
            <a:off x="1489323" y="195877"/>
            <a:ext cx="95163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RAG</a:t>
            </a:r>
            <a:r>
              <a:rPr lang="zh-CN" altLang="en-US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：</a:t>
            </a:r>
            <a:r>
              <a:rPr lang="zh-CN" altLang="en-US" sz="3200" b="1" kern="100" dirty="0">
                <a:solidFill>
                  <a:srgbClr val="C00000"/>
                </a:solidFill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检索增强提高专业性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511D14D-A4F5-B2A2-B2B5-8250BC9D71C8}"/>
              </a:ext>
            </a:extLst>
          </p:cNvPr>
          <p:cNvSpPr txBox="1"/>
          <p:nvPr/>
        </p:nvSpPr>
        <p:spPr>
          <a:xfrm>
            <a:off x="673541" y="5223298"/>
            <a:ext cx="108449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</a:rPr>
              <a:t>无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RAG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  <a:r>
              <a:rPr lang="zh-CN" altLang="en-US" dirty="0">
                <a:latin typeface="+mn-ea"/>
              </a:rPr>
              <a:t>只具备有限的访问特定领域数据的能力（利用长上下文）</a:t>
            </a: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有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RAG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>
                <a:latin typeface="+mn-ea"/>
              </a:rPr>
              <a:t>让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  <a:r>
              <a:rPr lang="zh-CN" altLang="en-US" dirty="0">
                <a:latin typeface="+mn-ea"/>
              </a:rPr>
              <a:t>具有特定领域数据的访问能力</a:t>
            </a:r>
            <a:endParaRPr lang="en-US" altLang="zh-CN" dirty="0">
              <a:latin typeface="+mn-ea"/>
            </a:endParaRPr>
          </a:p>
          <a:p>
            <a:r>
              <a:rPr lang="en-US" altLang="zh-CN" dirty="0">
                <a:latin typeface="+mn-ea"/>
              </a:rPr>
              <a:t>	(</a:t>
            </a:r>
            <a:r>
              <a:rPr lang="zh-CN" altLang="en-US" dirty="0">
                <a:latin typeface="+mn-ea"/>
              </a:rPr>
              <a:t>通过搜索领域信息给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  <a:r>
              <a:rPr lang="zh-CN" altLang="en-US" dirty="0">
                <a:latin typeface="+mn-ea"/>
              </a:rPr>
              <a:t>提供与用户提问最相关的内容，来帮助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  <a:r>
              <a:rPr lang="zh-CN" altLang="en-US" dirty="0">
                <a:latin typeface="+mn-ea"/>
              </a:rPr>
              <a:t>做最终的答案生成</a:t>
            </a:r>
            <a:r>
              <a:rPr lang="en-US" altLang="zh-CN" dirty="0">
                <a:latin typeface="+mn-ea"/>
              </a:rPr>
              <a:t>)</a:t>
            </a:r>
            <a:endParaRPr lang="zh-CN" altLang="en-US" dirty="0">
              <a:latin typeface="+mn-ea"/>
            </a:endParaRPr>
          </a:p>
        </p:txBody>
      </p:sp>
      <p:pic>
        <p:nvPicPr>
          <p:cNvPr id="6" name="图片 5" descr="图示&#10;&#10;AI 生成的内容可能不正确。">
            <a:extLst>
              <a:ext uri="{FF2B5EF4-FFF2-40B4-BE49-F238E27FC236}">
                <a16:creationId xmlns:a16="http://schemas.microsoft.com/office/drawing/2014/main" id="{6B02A32E-0A07-7CB3-C0E6-FB1BBF5CA3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95" y="863335"/>
            <a:ext cx="10844917" cy="389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6741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619C3-189C-A550-2ED7-9327BF865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1B4F8801-AC90-2C2A-F01E-33A0BF432718}"/>
              </a:ext>
            </a:extLst>
          </p:cNvPr>
          <p:cNvGrpSpPr/>
          <p:nvPr/>
        </p:nvGrpSpPr>
        <p:grpSpPr>
          <a:xfrm>
            <a:off x="0" y="1288134"/>
            <a:ext cx="12192000" cy="3878838"/>
            <a:chOff x="0" y="1541215"/>
            <a:chExt cx="12192000" cy="3878838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BBAE706B-387B-EE2B-6848-EE198A3E0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93"/>
            <a:stretch/>
          </p:blipFill>
          <p:spPr>
            <a:xfrm>
              <a:off x="0" y="1541215"/>
              <a:ext cx="12192000" cy="3878838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E2F4E9B7-E48A-F39C-91CC-131A6BB297DE}"/>
                </a:ext>
              </a:extLst>
            </p:cNvPr>
            <p:cNvSpPr/>
            <p:nvPr/>
          </p:nvSpPr>
          <p:spPr>
            <a:xfrm>
              <a:off x="536594" y="4112062"/>
              <a:ext cx="6105125" cy="123745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BD36AD4F-2319-60DE-2D19-353ACFFD2B27}"/>
              </a:ext>
            </a:extLst>
          </p:cNvPr>
          <p:cNvSpPr txBox="1"/>
          <p:nvPr/>
        </p:nvSpPr>
        <p:spPr>
          <a:xfrm>
            <a:off x="1489323" y="195877"/>
            <a:ext cx="95163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思维链推理：</a:t>
            </a:r>
            <a:r>
              <a:rPr lang="zh-CN" altLang="en-US" sz="3200" b="1" kern="100" dirty="0">
                <a:solidFill>
                  <a:srgbClr val="C00000"/>
                </a:solidFill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助力得到更加详细、准确的回复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1BEA077-6454-1554-D88E-72713958D47E}"/>
              </a:ext>
            </a:extLst>
          </p:cNvPr>
          <p:cNvSpPr txBox="1"/>
          <p:nvPr/>
        </p:nvSpPr>
        <p:spPr>
          <a:xfrm>
            <a:off x="290746" y="5470220"/>
            <a:ext cx="11610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传统的大语言模型在处理复杂任务时，往往只能直接给出答案，缺乏系统的推理过程。思维链通过引导大语言模型模拟人类思考的过程，提高模型在任务上的性能。</a:t>
            </a:r>
          </a:p>
        </p:txBody>
      </p:sp>
    </p:spTree>
    <p:extLst>
      <p:ext uri="{BB962C8B-B14F-4D97-AF65-F5344CB8AC3E}">
        <p14:creationId xmlns:p14="http://schemas.microsoft.com/office/powerpoint/2010/main" val="32274841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34368-4DFD-7A33-1B65-A3D3F75E5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53B762C-D824-035E-4F22-D99E6C688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15" y="959508"/>
            <a:ext cx="10477600" cy="56384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C1E9B4F-A2F2-538C-17F0-DFB237A338E6}"/>
              </a:ext>
            </a:extLst>
          </p:cNvPr>
          <p:cNvSpPr txBox="1"/>
          <p:nvPr/>
        </p:nvSpPr>
        <p:spPr>
          <a:xfrm>
            <a:off x="1489323" y="195877"/>
            <a:ext cx="95163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聚变测试 </a:t>
            </a:r>
            <a:r>
              <a:rPr lang="en-US" altLang="zh-CN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184</a:t>
            </a:r>
            <a:r>
              <a:rPr lang="zh-CN" altLang="en-US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：</a:t>
            </a:r>
            <a:r>
              <a:rPr lang="zh-CN" altLang="en-US" sz="3200" b="1" kern="100" dirty="0">
                <a:solidFill>
                  <a:srgbClr val="C00000"/>
                </a:solidFill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多个维度进行提问</a:t>
            </a:r>
          </a:p>
        </p:txBody>
      </p:sp>
    </p:spTree>
    <p:extLst>
      <p:ext uri="{BB962C8B-B14F-4D97-AF65-F5344CB8AC3E}">
        <p14:creationId xmlns:p14="http://schemas.microsoft.com/office/powerpoint/2010/main" val="32387747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88FE7-165C-78E8-5499-A9E6474A5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D6198B3-2356-118B-836C-9A93377C7FC7}"/>
              </a:ext>
            </a:extLst>
          </p:cNvPr>
          <p:cNvSpPr txBox="1"/>
          <p:nvPr/>
        </p:nvSpPr>
        <p:spPr>
          <a:xfrm>
            <a:off x="1489323" y="195877"/>
            <a:ext cx="95163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结果展示 </a:t>
            </a:r>
            <a:r>
              <a:rPr lang="en-US" altLang="zh-CN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--- </a:t>
            </a:r>
            <a:r>
              <a:rPr lang="zh-CN" altLang="en-US" sz="3200" dirty="0"/>
              <a:t>中文对话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C318FF-9663-A3C9-1C73-A3B6972DEEB0}"/>
              </a:ext>
            </a:extLst>
          </p:cNvPr>
          <p:cNvSpPr txBox="1"/>
          <p:nvPr/>
        </p:nvSpPr>
        <p:spPr>
          <a:xfrm>
            <a:off x="8879664" y="60673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7" name="图片 6" descr="图形用户界面, 文本, 应用程序, 电子邮件&#10;&#10;AI 生成的内容可能不正确。">
            <a:extLst>
              <a:ext uri="{FF2B5EF4-FFF2-40B4-BE49-F238E27FC236}">
                <a16:creationId xmlns:a16="http://schemas.microsoft.com/office/drawing/2014/main" id="{66872AED-B39D-DD67-F30D-3B2CE681AC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53" y="841557"/>
            <a:ext cx="8816122" cy="582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90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5944F-8CAA-3C38-418A-9C01B95BA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48CC8ADA-070A-CCD5-4F12-5890E7DB9F4C}"/>
              </a:ext>
            </a:extLst>
          </p:cNvPr>
          <p:cNvSpPr/>
          <p:nvPr/>
        </p:nvSpPr>
        <p:spPr>
          <a:xfrm>
            <a:off x="6547514" y="2627767"/>
            <a:ext cx="4377474" cy="4011874"/>
          </a:xfrm>
          <a:prstGeom prst="roundRect">
            <a:avLst>
              <a:gd name="adj" fmla="val 6749"/>
            </a:avLst>
          </a:prstGeom>
          <a:solidFill>
            <a:srgbClr val="F2DD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0A62D75A-9666-4CDD-12A5-38DA3F8E0025}"/>
              </a:ext>
            </a:extLst>
          </p:cNvPr>
          <p:cNvSpPr/>
          <p:nvPr/>
        </p:nvSpPr>
        <p:spPr>
          <a:xfrm>
            <a:off x="609595" y="2627766"/>
            <a:ext cx="5827261" cy="3980699"/>
          </a:xfrm>
          <a:prstGeom prst="roundRect">
            <a:avLst>
              <a:gd name="adj" fmla="val 6749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CB84478-0517-A7EE-57D9-78C1424882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006"/>
          <a:stretch/>
        </p:blipFill>
        <p:spPr>
          <a:xfrm>
            <a:off x="259247" y="128717"/>
            <a:ext cx="5027664" cy="128522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E06CFE0-7337-9B4D-D517-EECA46E8B6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385" y="121862"/>
            <a:ext cx="1569230" cy="201545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C3A482-5B84-A24F-C86C-55770DEE28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775" y="3841163"/>
            <a:ext cx="1569230" cy="2001745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8EF65CEF-5FA6-C49C-4E45-4EEB725EC521}"/>
              </a:ext>
            </a:extLst>
          </p:cNvPr>
          <p:cNvSpPr txBox="1"/>
          <p:nvPr/>
        </p:nvSpPr>
        <p:spPr>
          <a:xfrm>
            <a:off x="6864385" y="2168791"/>
            <a:ext cx="156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罗斌 教授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A8458FC-7CEA-F5C3-E086-AB874FDB23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7217" y="128717"/>
            <a:ext cx="1679335" cy="201545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0ED72EAB-B86D-16BD-A74B-FAEC43DF9B19}"/>
              </a:ext>
            </a:extLst>
          </p:cNvPr>
          <p:cNvSpPr txBox="1"/>
          <p:nvPr/>
        </p:nvSpPr>
        <p:spPr>
          <a:xfrm>
            <a:off x="8567217" y="2168791"/>
            <a:ext cx="167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汤进 教授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CFFD6D-2D4C-6C75-E906-50D1FD63103B}"/>
              </a:ext>
            </a:extLst>
          </p:cNvPr>
          <p:cNvSpPr txBox="1"/>
          <p:nvPr/>
        </p:nvSpPr>
        <p:spPr>
          <a:xfrm>
            <a:off x="543854" y="5842908"/>
            <a:ext cx="22091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江波，教授</a:t>
            </a:r>
            <a:endParaRPr lang="en-US" altLang="zh-CN" dirty="0"/>
          </a:p>
          <a:p>
            <a:pPr algn="ctr"/>
            <a:r>
              <a:rPr lang="zh-CN" altLang="en-US" dirty="0"/>
              <a:t>计算机学院副院长</a:t>
            </a:r>
          </a:p>
        </p:txBody>
      </p:sp>
      <p:sp>
        <p:nvSpPr>
          <p:cNvPr id="18" name="AutoShape 2" descr="alt text">
            <a:extLst>
              <a:ext uri="{FF2B5EF4-FFF2-40B4-BE49-F238E27FC236}">
                <a16:creationId xmlns:a16="http://schemas.microsoft.com/office/drawing/2014/main" id="{425B3551-918F-369C-3B27-35F8362397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8275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143D7E12-A4FF-9166-B148-84C1190AD3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3079" y="3835374"/>
            <a:ext cx="1584418" cy="2007534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B9DFEE62-CDCF-1A5D-242B-569D651FB9B8}"/>
              </a:ext>
            </a:extLst>
          </p:cNvPr>
          <p:cNvSpPr txBox="1"/>
          <p:nvPr/>
        </p:nvSpPr>
        <p:spPr>
          <a:xfrm>
            <a:off x="2473968" y="5851261"/>
            <a:ext cx="22091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王逍，副教授</a:t>
            </a:r>
            <a:endParaRPr lang="en-US" altLang="zh-CN" dirty="0"/>
          </a:p>
          <a:p>
            <a:pPr algn="ctr"/>
            <a:r>
              <a:rPr lang="zh-CN" altLang="en-US" dirty="0"/>
              <a:t>计算机学院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6C1FCD9-48A7-09F9-8265-E713E957594E}"/>
              </a:ext>
            </a:extLst>
          </p:cNvPr>
          <p:cNvSpPr/>
          <p:nvPr/>
        </p:nvSpPr>
        <p:spPr>
          <a:xfrm>
            <a:off x="850776" y="3016837"/>
            <a:ext cx="3506722" cy="718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002060"/>
                </a:solidFill>
              </a:rPr>
              <a:t> </a:t>
            </a:r>
            <a:r>
              <a:rPr lang="zh-CN" altLang="en-US" sz="3200" dirty="0">
                <a:solidFill>
                  <a:srgbClr val="002060"/>
                </a:solidFill>
              </a:rPr>
              <a:t>计算机学院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A21999D-1B04-C56A-BC5C-F6B6EAA60F25}"/>
              </a:ext>
            </a:extLst>
          </p:cNvPr>
          <p:cNvSpPr/>
          <p:nvPr/>
        </p:nvSpPr>
        <p:spPr>
          <a:xfrm>
            <a:off x="6850179" y="3016837"/>
            <a:ext cx="1569230" cy="718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C00000"/>
                </a:solidFill>
              </a:rPr>
              <a:t>AI </a:t>
            </a:r>
            <a:r>
              <a:rPr lang="zh-CN" altLang="en-US" sz="3200" dirty="0">
                <a:solidFill>
                  <a:srgbClr val="C00000"/>
                </a:solidFill>
              </a:rPr>
              <a:t>学院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CA6EAEB4-CCB1-6713-FC49-6591998886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50179" y="3835374"/>
            <a:ext cx="1584418" cy="2007534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D96D1FF-7BEE-7775-308C-749266E87199}"/>
              </a:ext>
            </a:extLst>
          </p:cNvPr>
          <p:cNvSpPr txBox="1"/>
          <p:nvPr/>
        </p:nvSpPr>
        <p:spPr>
          <a:xfrm>
            <a:off x="6578168" y="5942988"/>
            <a:ext cx="2209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李成龙，教授</a:t>
            </a:r>
            <a:endParaRPr lang="en-US" altLang="zh-CN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C895636-59FF-865B-280F-BA8684860947}"/>
              </a:ext>
            </a:extLst>
          </p:cNvPr>
          <p:cNvSpPr txBox="1"/>
          <p:nvPr/>
        </p:nvSpPr>
        <p:spPr>
          <a:xfrm>
            <a:off x="8864018" y="3173605"/>
            <a:ext cx="220917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dirty="0"/>
              <a:t>郑爱华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dirty="0"/>
              <a:t>肖云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dirty="0"/>
              <a:t>赵志成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dirty="0"/>
              <a:t>阮瑞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dirty="0"/>
              <a:t>孙登第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dirty="0"/>
              <a:t>涂铮铮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dirty="0"/>
              <a:t>孙景鹏</a:t>
            </a:r>
            <a:endParaRPr lang="en-US" altLang="zh-CN" sz="24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C10996E-8539-D838-3267-13A146FFF509}"/>
              </a:ext>
            </a:extLst>
          </p:cNvPr>
          <p:cNvSpPr txBox="1"/>
          <p:nvPr/>
        </p:nvSpPr>
        <p:spPr>
          <a:xfrm>
            <a:off x="4617400" y="2822813"/>
            <a:ext cx="19607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赵海峰</a:t>
            </a:r>
            <a:endParaRPr lang="en-US" altLang="zh-CN" sz="24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汪浩文</a:t>
            </a:r>
            <a:endParaRPr lang="en-US" altLang="zh-CN" sz="24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徐沁</a:t>
            </a:r>
            <a:endParaRPr lang="en-US" altLang="zh-CN" sz="24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吕皖丽</a:t>
            </a:r>
            <a:endParaRPr lang="en-US" altLang="zh-CN" sz="24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陈思宝</a:t>
            </a:r>
            <a:endParaRPr lang="en-US" altLang="zh-CN" sz="24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曹明伟</a:t>
            </a:r>
            <a:endParaRPr lang="en-US" altLang="zh-CN" sz="24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王福田</a:t>
            </a:r>
            <a:endParaRPr lang="en-US" altLang="zh-CN" sz="24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付燕平</a:t>
            </a:r>
            <a:endParaRPr lang="en-US" altLang="zh-CN" sz="24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黄莉莉</a:t>
            </a:r>
            <a:endParaRPr lang="en-US" altLang="zh-CN" sz="24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400" dirty="0"/>
              <a:t>王文中</a:t>
            </a:r>
            <a:endParaRPr lang="en-US" altLang="zh-CN" sz="24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EA9EC1B-07C4-1734-C33E-0B323F98DDF8}"/>
              </a:ext>
            </a:extLst>
          </p:cNvPr>
          <p:cNvSpPr txBox="1"/>
          <p:nvPr/>
        </p:nvSpPr>
        <p:spPr>
          <a:xfrm>
            <a:off x="310994" y="1512578"/>
            <a:ext cx="6307172" cy="89255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安徽大学 </a:t>
            </a:r>
            <a:r>
              <a:rPr lang="en-US" altLang="zh-CN" sz="2800" dirty="0">
                <a:solidFill>
                  <a:srgbClr val="C00000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CVPR </a:t>
            </a:r>
            <a:r>
              <a:rPr lang="zh-CN" altLang="en-US" sz="2800" dirty="0">
                <a:solidFill>
                  <a:srgbClr val="C00000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团队 </a:t>
            </a:r>
            <a:endParaRPr lang="en-US" altLang="zh-CN" sz="2800" dirty="0">
              <a:solidFill>
                <a:srgbClr val="C00000"/>
              </a:solidFill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solidFill>
                  <a:srgbClr val="C00000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        --- Computer Vision &amp; Pattern Recognition</a:t>
            </a:r>
          </a:p>
        </p:txBody>
      </p:sp>
    </p:spTree>
    <p:extLst>
      <p:ext uri="{BB962C8B-B14F-4D97-AF65-F5344CB8AC3E}">
        <p14:creationId xmlns:p14="http://schemas.microsoft.com/office/powerpoint/2010/main" val="2797378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873D8-17C7-67CE-F305-82006AD02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D67C566-D8AB-EE58-3AF7-8801FC15AC26}"/>
              </a:ext>
            </a:extLst>
          </p:cNvPr>
          <p:cNvSpPr txBox="1"/>
          <p:nvPr/>
        </p:nvSpPr>
        <p:spPr>
          <a:xfrm>
            <a:off x="1489323" y="195877"/>
            <a:ext cx="95163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结果展示 </a:t>
            </a:r>
            <a:r>
              <a:rPr lang="en-US" altLang="zh-CN" sz="32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--- </a:t>
            </a:r>
            <a:r>
              <a:rPr lang="zh-CN" altLang="en-US" sz="3200" dirty="0"/>
              <a:t>英文对话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C212296-520C-74DD-12B8-16478E77A20C}"/>
              </a:ext>
            </a:extLst>
          </p:cNvPr>
          <p:cNvSpPr txBox="1"/>
          <p:nvPr/>
        </p:nvSpPr>
        <p:spPr>
          <a:xfrm>
            <a:off x="8879664" y="60673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9" name="图片 8" descr="文本&#10;&#10;AI 生成的内容可能不正确。">
            <a:extLst>
              <a:ext uri="{FF2B5EF4-FFF2-40B4-BE49-F238E27FC236}">
                <a16:creationId xmlns:a16="http://schemas.microsoft.com/office/drawing/2014/main" id="{0E782ECA-9062-3319-E870-6E444DC906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811"/>
          <a:stretch/>
        </p:blipFill>
        <p:spPr>
          <a:xfrm>
            <a:off x="341694" y="865845"/>
            <a:ext cx="10685217" cy="5796278"/>
          </a:xfrm>
          <a:prstGeom prst="rect">
            <a:avLst/>
          </a:prstGeom>
        </p:spPr>
      </p:pic>
      <p:pic>
        <p:nvPicPr>
          <p:cNvPr id="2" name="图片 1" descr="文本&#10;&#10;AI 生成的内容可能不正确。">
            <a:extLst>
              <a:ext uri="{FF2B5EF4-FFF2-40B4-BE49-F238E27FC236}">
                <a16:creationId xmlns:a16="http://schemas.microsoft.com/office/drawing/2014/main" id="{B69306B3-0076-E37B-3E9D-D6948F70E0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12"/>
          <a:stretch/>
        </p:blipFill>
        <p:spPr>
          <a:xfrm>
            <a:off x="194326" y="1772005"/>
            <a:ext cx="11746852" cy="489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7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4A968-D382-F5F8-A1E6-D0F400EA9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ED884B6-D0CD-7DD4-37EB-63FE673F7981}"/>
              </a:ext>
            </a:extLst>
          </p:cNvPr>
          <p:cNvSpPr txBox="1"/>
          <p:nvPr/>
        </p:nvSpPr>
        <p:spPr>
          <a:xfrm>
            <a:off x="1489323" y="195877"/>
            <a:ext cx="95163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kern="100" dirty="0">
                <a:latin typeface="Perpetua" panose="02020502060401020303" pitchFamily="18" charset="0"/>
                <a:ea typeface="Microsoft JhengHei UI" panose="020B0604030504040204" pitchFamily="34" charset="-120"/>
                <a:cs typeface="Times New Roman" panose="02020603050405020304" pitchFamily="18" charset="0"/>
              </a:rPr>
              <a:t>与其他模型对比结果展示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F9E5BF6-DA74-BA9A-3DA7-803C9AF56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57542"/>
            <a:ext cx="5672138" cy="567213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8F4EE8E-67EE-3768-AF05-3FF3FDBDC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01" y="1970980"/>
            <a:ext cx="5891139" cy="43587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E745300-A5DE-DA50-ABBD-4F1C1AF10EA3}"/>
              </a:ext>
            </a:extLst>
          </p:cNvPr>
          <p:cNvSpPr txBox="1"/>
          <p:nvPr/>
        </p:nvSpPr>
        <p:spPr>
          <a:xfrm>
            <a:off x="-6106" y="1003480"/>
            <a:ext cx="4697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800" dirty="0" err="1"/>
              <a:t>XiHeFusion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351304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E754200-976A-8D7B-F3AA-5CF4AABB60E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868" y="793939"/>
            <a:ext cx="2646756" cy="571363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FD894A1-C8BB-BB2A-68CF-9EA6E681E4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806" y="793938"/>
            <a:ext cx="2646756" cy="5713631"/>
          </a:xfrm>
          <a:prstGeom prst="rect">
            <a:avLst/>
          </a:prstGeom>
        </p:spPr>
      </p:pic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08FB3B5A-996B-8820-D87A-42CC6989B9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62814" y="229608"/>
            <a:ext cx="8231188" cy="688975"/>
          </a:xfrm>
        </p:spPr>
        <p:txBody>
          <a:bodyPr/>
          <a:lstStyle/>
          <a:p>
            <a:r>
              <a:rPr lang="zh-CN" altLang="en-US" b="1" dirty="0">
                <a:solidFill>
                  <a:srgbClr val="C00000"/>
                </a:solidFill>
              </a:rPr>
              <a:t>媒体传播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F72EB3A-07E8-10D6-AFB0-B0B27227D14E}"/>
              </a:ext>
            </a:extLst>
          </p:cNvPr>
          <p:cNvSpPr/>
          <p:nvPr/>
        </p:nvSpPr>
        <p:spPr>
          <a:xfrm>
            <a:off x="9330165" y="2666544"/>
            <a:ext cx="2540609" cy="1029384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E94C488-7BF6-D982-2BB4-F209792BB01F}"/>
              </a:ext>
            </a:extLst>
          </p:cNvPr>
          <p:cNvSpPr/>
          <p:nvPr/>
        </p:nvSpPr>
        <p:spPr>
          <a:xfrm>
            <a:off x="6543162" y="4171379"/>
            <a:ext cx="2485854" cy="1818761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QR 代码&#10;&#10;AI 生成的内容可能不正确。">
            <a:extLst>
              <a:ext uri="{FF2B5EF4-FFF2-40B4-BE49-F238E27FC236}">
                <a16:creationId xmlns:a16="http://schemas.microsoft.com/office/drawing/2014/main" id="{463B7B52-8248-6C8F-88AC-BCE8A544C2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55" y="1203694"/>
            <a:ext cx="4894118" cy="489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77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C98CB-43C2-355C-3A50-93F12018E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06FE4A7-8C23-1C9A-4307-F2417038531E}"/>
              </a:ext>
            </a:extLst>
          </p:cNvPr>
          <p:cNvSpPr txBox="1"/>
          <p:nvPr/>
        </p:nvSpPr>
        <p:spPr>
          <a:xfrm>
            <a:off x="1510748" y="119269"/>
            <a:ext cx="2317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目  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1179336-FDF2-781B-9820-F587F1D462CA}"/>
              </a:ext>
            </a:extLst>
          </p:cNvPr>
          <p:cNvSpPr txBox="1"/>
          <p:nvPr/>
        </p:nvSpPr>
        <p:spPr>
          <a:xfrm>
            <a:off x="624745" y="1147260"/>
            <a:ext cx="1061499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CVPR 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团队介绍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研究方向介绍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大模型基础 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zh-CN" sz="2800" b="1" dirty="0" err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XiHeFusion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AutoNum type="arabicPeriod"/>
            </a:pPr>
            <a:endParaRPr lang="en-US" altLang="zh-C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41598150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F97B17-8145-F577-E7CB-11398D4D37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0399D1A-D296-42B7-916E-50FBDB540DBE}" type="slidenum">
              <a:rPr lang="zh-CN" altLang="en-US" smtClean="0"/>
              <a:t>33</a:t>
            </a:fld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F29B076-4DCB-6D03-6B98-1C22F550F4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72615" y="136525"/>
            <a:ext cx="8231188" cy="688975"/>
          </a:xfrm>
        </p:spPr>
        <p:txBody>
          <a:bodyPr/>
          <a:lstStyle/>
          <a:p>
            <a:r>
              <a:rPr lang="zh-CN" altLang="en-US" b="1" dirty="0">
                <a:solidFill>
                  <a:srgbClr val="C00000"/>
                </a:solidFill>
              </a:rPr>
              <a:t>总结与展望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BD78F7-3EA9-01D6-A3E7-F339AC257A07}"/>
              </a:ext>
            </a:extLst>
          </p:cNvPr>
          <p:cNvSpPr txBox="1"/>
          <p:nvPr/>
        </p:nvSpPr>
        <p:spPr>
          <a:xfrm>
            <a:off x="388757" y="1188172"/>
            <a:ext cx="113177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CN" altLang="en-US" sz="2400" b="1" dirty="0"/>
              <a:t>物理公式的建模：理解公式、推导新的公式？</a:t>
            </a:r>
            <a:endParaRPr lang="en-US" altLang="zh-CN" sz="2400" b="1" dirty="0"/>
          </a:p>
          <a:p>
            <a:pPr marL="457200" indent="-457200">
              <a:buAutoNum type="arabicPeriod"/>
            </a:pPr>
            <a:endParaRPr lang="en-US" altLang="zh-CN" sz="2400" b="1" dirty="0"/>
          </a:p>
          <a:p>
            <a:pPr marL="457200" indent="-457200">
              <a:buAutoNum type="arabicPeriod"/>
            </a:pPr>
            <a:r>
              <a:rPr lang="zh-CN" altLang="en-US" sz="2400" b="1" dirty="0"/>
              <a:t>核聚变测试问题：有问题、无标准答案？</a:t>
            </a:r>
            <a:endParaRPr lang="en-US" altLang="zh-CN" sz="2400" b="1" dirty="0"/>
          </a:p>
          <a:p>
            <a:pPr marL="457200" indent="-457200">
              <a:buAutoNum type="arabicPeriod"/>
            </a:pPr>
            <a:endParaRPr lang="en-US" altLang="zh-CN" sz="2400" b="1" dirty="0"/>
          </a:p>
          <a:p>
            <a:pPr marL="457200" indent="-457200">
              <a:buAutoNum type="arabicPeriod"/>
            </a:pPr>
            <a:r>
              <a:rPr lang="zh-CN" altLang="en-US" sz="2400" b="1" dirty="0"/>
              <a:t>多模态核聚变大模型：可见光</a:t>
            </a:r>
            <a:r>
              <a:rPr lang="en-US" altLang="zh-CN" sz="2400" b="1" dirty="0"/>
              <a:t>-</a:t>
            </a:r>
            <a:r>
              <a:rPr lang="zh-CN" altLang="en-US" sz="2400" b="1" dirty="0"/>
              <a:t>热红外</a:t>
            </a:r>
            <a:r>
              <a:rPr lang="en-US" altLang="zh-CN" sz="2400" b="1" dirty="0"/>
              <a:t>-1D-</a:t>
            </a:r>
            <a:r>
              <a:rPr lang="zh-CN" altLang="en-US" sz="2400" b="1" dirty="0"/>
              <a:t>多光谱</a:t>
            </a:r>
            <a:r>
              <a:rPr lang="en-US" altLang="zh-CN" sz="2400" b="1" dirty="0"/>
              <a:t>-</a:t>
            </a:r>
            <a:r>
              <a:rPr lang="zh-CN" altLang="en-US" sz="2400" b="1" dirty="0"/>
              <a:t>？</a:t>
            </a:r>
            <a:endParaRPr lang="en-US" altLang="zh-CN" sz="2400" b="1" dirty="0"/>
          </a:p>
          <a:p>
            <a:pPr marL="457200" indent="-457200">
              <a:buAutoNum type="arabicPeriod"/>
            </a:pPr>
            <a:endParaRPr lang="en-US" altLang="zh-CN" sz="2400" b="1" dirty="0"/>
          </a:p>
          <a:p>
            <a:pPr marL="457200" indent="-457200">
              <a:buAutoNum type="arabicPeriod"/>
            </a:pPr>
            <a:r>
              <a:rPr lang="zh-CN" altLang="en-US" sz="2400" b="1" dirty="0"/>
              <a:t>重新审视聚变任务：</a:t>
            </a:r>
            <a:r>
              <a:rPr lang="en-US" altLang="zh-CN" sz="2400" b="1" dirty="0"/>
              <a:t>PINNs,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LLM, Event Camera, etc.  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88672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B775C7-FC45-DE3E-3A2F-777961C37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5954" y="2154932"/>
            <a:ext cx="1266299" cy="2548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094A41E6-8034-E5D2-499C-741179257DA7}"/>
              </a:ext>
            </a:extLst>
          </p:cNvPr>
          <p:cNvGrpSpPr/>
          <p:nvPr/>
        </p:nvGrpSpPr>
        <p:grpSpPr>
          <a:xfrm>
            <a:off x="10730845" y="-2226"/>
            <a:ext cx="1461155" cy="1154888"/>
            <a:chOff x="10730845" y="-2226"/>
            <a:chExt cx="1461155" cy="1154888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130E1F1-282B-1106-9E1F-0FB582DF235D}"/>
                </a:ext>
              </a:extLst>
            </p:cNvPr>
            <p:cNvSpPr/>
            <p:nvPr/>
          </p:nvSpPr>
          <p:spPr>
            <a:xfrm>
              <a:off x="10730845" y="-2226"/>
              <a:ext cx="1461155" cy="952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0FEECB44-8239-091F-13A0-47CAC05EB3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18021"/>
            <a:stretch>
              <a:fillRect/>
            </a:stretch>
          </p:blipFill>
          <p:spPr bwMode="auto">
            <a:xfrm>
              <a:off x="10983963" y="200555"/>
              <a:ext cx="954918" cy="9521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33104D73-6D88-C91F-4343-BCD1A1064209}"/>
              </a:ext>
            </a:extLst>
          </p:cNvPr>
          <p:cNvSpPr txBox="1"/>
          <p:nvPr/>
        </p:nvSpPr>
        <p:spPr>
          <a:xfrm>
            <a:off x="652150" y="5655395"/>
            <a:ext cx="76177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Homepage: </a:t>
            </a: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https://wangxiao5791509.github.io/</a:t>
            </a: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Code: 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https://github.com/Event-AHU</a:t>
            </a: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6BE9A55-5658-34F3-3031-7306071C2C1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27" b="29820"/>
          <a:stretch/>
        </p:blipFill>
        <p:spPr>
          <a:xfrm>
            <a:off x="7525000" y="371608"/>
            <a:ext cx="4413881" cy="515026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28179FF-658C-01D6-E748-EF2C54155A70}"/>
              </a:ext>
            </a:extLst>
          </p:cNvPr>
          <p:cNvSpPr txBox="1"/>
          <p:nvPr/>
        </p:nvSpPr>
        <p:spPr>
          <a:xfrm>
            <a:off x="933338" y="2690336"/>
            <a:ext cx="772585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感谢聆听！</a:t>
            </a:r>
            <a:endParaRPr lang="en-US" altLang="zh-CN" sz="40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CN" sz="10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期待更多开放合作！</a:t>
            </a:r>
          </a:p>
        </p:txBody>
      </p:sp>
    </p:spTree>
    <p:extLst>
      <p:ext uri="{BB962C8B-B14F-4D97-AF65-F5344CB8AC3E}">
        <p14:creationId xmlns:p14="http://schemas.microsoft.com/office/powerpoint/2010/main" val="222126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84325D9-19A3-34BF-B56F-15590E59C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6465"/>
            <a:ext cx="12192000" cy="630944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2F8DBAE-0318-F378-C95D-221F301215ED}"/>
              </a:ext>
            </a:extLst>
          </p:cNvPr>
          <p:cNvSpPr/>
          <p:nvPr/>
        </p:nvSpPr>
        <p:spPr>
          <a:xfrm>
            <a:off x="640080" y="3850640"/>
            <a:ext cx="11191240" cy="125476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11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E457EF3-D6A9-0109-487F-D490E9E01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589"/>
            <a:ext cx="12192000" cy="628752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FF98211-808E-E921-4DA3-1E8EA6D717A6}"/>
              </a:ext>
            </a:extLst>
          </p:cNvPr>
          <p:cNvSpPr/>
          <p:nvPr/>
        </p:nvSpPr>
        <p:spPr>
          <a:xfrm>
            <a:off x="1852613" y="2578034"/>
            <a:ext cx="8486774" cy="180022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2024</a:t>
            </a:r>
            <a:r>
              <a:rPr lang="zh-CN" altLang="en-US" sz="2800" b="1" dirty="0">
                <a:solidFill>
                  <a:schemeClr val="tx1"/>
                </a:solidFill>
              </a:rPr>
              <a:t>年国家自然科学基金区域创新发展联合项目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zh-CN" altLang="en-US" sz="2800" b="1" dirty="0">
                <a:solidFill>
                  <a:schemeClr val="tx1"/>
                </a:solidFill>
              </a:rPr>
              <a:t>安徽大学、等离子所、清华大学</a:t>
            </a:r>
          </a:p>
        </p:txBody>
      </p:sp>
    </p:spTree>
    <p:extLst>
      <p:ext uri="{BB962C8B-B14F-4D97-AF65-F5344CB8AC3E}">
        <p14:creationId xmlns:p14="http://schemas.microsoft.com/office/powerpoint/2010/main" val="410456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CCFA1E-D98C-D423-6158-768E38FA3B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4745" y="1127370"/>
            <a:ext cx="2524535" cy="688975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2400" dirty="0"/>
              <a:t>研究方向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F52B8D-2BCD-E6B6-88E0-08BA5EBF6BDB}"/>
              </a:ext>
            </a:extLst>
          </p:cNvPr>
          <p:cNvSpPr txBox="1"/>
          <p:nvPr/>
        </p:nvSpPr>
        <p:spPr>
          <a:xfrm>
            <a:off x="1407160" y="194780"/>
            <a:ext cx="46888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安徽大学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CVPR</a:t>
            </a:r>
            <a:r>
              <a:rPr lang="zh-CN" alt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团队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3128C1E-7DBD-A425-5577-4CDC469510AE}"/>
              </a:ext>
            </a:extLst>
          </p:cNvPr>
          <p:cNvSpPr txBox="1"/>
          <p:nvPr/>
        </p:nvSpPr>
        <p:spPr>
          <a:xfrm>
            <a:off x="836706" y="1709270"/>
            <a:ext cx="1100268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C00000"/>
                </a:solidFill>
              </a:rPr>
              <a:t>人工智能，计算机视觉，模式识别，机器学习，多模态融合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/>
              <a:t>以车辆、行人为中心的研究 </a:t>
            </a:r>
            <a:r>
              <a:rPr lang="en-US" altLang="zh-CN" sz="2400" dirty="0"/>
              <a:t>--- </a:t>
            </a:r>
            <a:r>
              <a:rPr lang="zh-CN" altLang="en-US" sz="2400" dirty="0"/>
              <a:t>李成龙、郑爱华、王逍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/>
              <a:t>遥感图像处理 </a:t>
            </a:r>
            <a:r>
              <a:rPr lang="en-US" altLang="zh-CN" sz="2400" dirty="0"/>
              <a:t>--- </a:t>
            </a:r>
            <a:r>
              <a:rPr lang="zh-CN" altLang="en-US" sz="2400" dirty="0"/>
              <a:t>赵志成、肖云、陈思宝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/>
              <a:t>以 </a:t>
            </a:r>
            <a:r>
              <a:rPr lang="en-US" altLang="zh-CN" sz="2400" dirty="0"/>
              <a:t>Graph </a:t>
            </a:r>
            <a:r>
              <a:rPr lang="zh-CN" altLang="en-US" sz="2400" dirty="0"/>
              <a:t>为中心的研究 </a:t>
            </a:r>
            <a:r>
              <a:rPr lang="en-US" altLang="zh-CN" sz="2400" dirty="0"/>
              <a:t>--- </a:t>
            </a:r>
            <a:r>
              <a:rPr lang="zh-CN" altLang="en-US" sz="2400" dirty="0"/>
              <a:t>江波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2400" dirty="0"/>
              <a:t>3D </a:t>
            </a:r>
            <a:r>
              <a:rPr lang="zh-CN" altLang="en-US" sz="2400" dirty="0"/>
              <a:t>视觉与建模 </a:t>
            </a:r>
            <a:r>
              <a:rPr lang="en-US" altLang="zh-CN" sz="2400" dirty="0"/>
              <a:t>--- </a:t>
            </a:r>
            <a:r>
              <a:rPr lang="zh-CN" altLang="en-US" sz="2400" dirty="0"/>
              <a:t>付燕平、曹明伟、汪浩文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/>
              <a:t>多模态（</a:t>
            </a:r>
            <a:r>
              <a:rPr lang="en-US" altLang="zh-CN" sz="2400" dirty="0"/>
              <a:t>RGB+</a:t>
            </a:r>
            <a:r>
              <a:rPr lang="zh-CN" altLang="en-US" sz="2400" dirty="0"/>
              <a:t>自然语言、</a:t>
            </a:r>
            <a:r>
              <a:rPr lang="en-US" altLang="zh-CN" sz="2400" dirty="0"/>
              <a:t>+</a:t>
            </a:r>
            <a:r>
              <a:rPr lang="zh-CN" altLang="en-US" sz="2400" dirty="0"/>
              <a:t>红外、</a:t>
            </a:r>
            <a:r>
              <a:rPr lang="en-US" altLang="zh-CN" sz="2400" dirty="0"/>
              <a:t>+Event</a:t>
            </a:r>
            <a:r>
              <a:rPr lang="zh-CN" altLang="en-US" sz="2400" dirty="0"/>
              <a:t>）</a:t>
            </a:r>
            <a:r>
              <a:rPr lang="en-US" altLang="zh-CN" sz="2400" dirty="0"/>
              <a:t>--- </a:t>
            </a:r>
            <a:r>
              <a:rPr lang="zh-CN" altLang="en-US" sz="2400" dirty="0"/>
              <a:t>李成龙、王逍、涂铮铮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/>
              <a:t>大模型 </a:t>
            </a:r>
            <a:r>
              <a:rPr lang="en-US" altLang="zh-CN" sz="2400" dirty="0"/>
              <a:t>--- </a:t>
            </a:r>
            <a:r>
              <a:rPr lang="zh-CN" altLang="en-US" sz="2400" dirty="0"/>
              <a:t>王逍、赵志成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2400" dirty="0"/>
              <a:t>1D </a:t>
            </a:r>
            <a:r>
              <a:rPr lang="zh-CN" altLang="en-US" sz="2400" dirty="0"/>
              <a:t>信号处理 </a:t>
            </a:r>
            <a:r>
              <a:rPr lang="en-US" altLang="zh-CN" sz="2400" dirty="0"/>
              <a:t>--- </a:t>
            </a:r>
            <a:r>
              <a:rPr lang="zh-CN" altLang="en-US" sz="2400" dirty="0"/>
              <a:t>孙井鹏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3200" dirty="0">
                <a:solidFill>
                  <a:srgbClr val="C00000"/>
                </a:solidFill>
              </a:rPr>
              <a:t>核聚变 </a:t>
            </a:r>
            <a:r>
              <a:rPr lang="en-US" altLang="zh-CN" sz="3200" dirty="0">
                <a:solidFill>
                  <a:srgbClr val="C00000"/>
                </a:solidFill>
              </a:rPr>
              <a:t>--- </a:t>
            </a:r>
            <a:r>
              <a:rPr lang="zh-CN" altLang="en-US" sz="3200" dirty="0">
                <a:solidFill>
                  <a:srgbClr val="C00000"/>
                </a:solidFill>
              </a:rPr>
              <a:t>王逍、吕皖丽、江波、孙登第</a:t>
            </a:r>
          </a:p>
        </p:txBody>
      </p:sp>
    </p:spTree>
    <p:extLst>
      <p:ext uri="{BB962C8B-B14F-4D97-AF65-F5344CB8AC3E}">
        <p14:creationId xmlns:p14="http://schemas.microsoft.com/office/powerpoint/2010/main" val="2037739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F8F0F-F007-3819-BD9A-0A9281E9E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0737CF1-68BA-98A4-F9A6-097B6ADEA2DB}"/>
              </a:ext>
            </a:extLst>
          </p:cNvPr>
          <p:cNvSpPr txBox="1"/>
          <p:nvPr/>
        </p:nvSpPr>
        <p:spPr>
          <a:xfrm>
            <a:off x="1510748" y="119269"/>
            <a:ext cx="2317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目  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6F341A9-A707-5C65-387A-4DCB9E22CBA5}"/>
              </a:ext>
            </a:extLst>
          </p:cNvPr>
          <p:cNvSpPr txBox="1"/>
          <p:nvPr/>
        </p:nvSpPr>
        <p:spPr>
          <a:xfrm>
            <a:off x="624745" y="1147260"/>
            <a:ext cx="1061499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CVPR 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团队介绍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研究方向介绍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大模型基础 </a:t>
            </a: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zh-CN" sz="2800" b="1" dirty="0" err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XiHeFusion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大模型</a:t>
            </a:r>
            <a:r>
              <a:rPr lang="en-US" altLang="zh-CN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AutoNum type="arabicPeriod"/>
            </a:pPr>
            <a:endParaRPr lang="en-US" altLang="zh-CN" sz="28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zh-CN" altLang="en-US" sz="28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1240874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6263375-5338-C145-F2FC-E9CE0B81F697}"/>
              </a:ext>
            </a:extLst>
          </p:cNvPr>
          <p:cNvSpPr txBox="1"/>
          <p:nvPr/>
        </p:nvSpPr>
        <p:spPr>
          <a:xfrm>
            <a:off x="1517520" y="217297"/>
            <a:ext cx="93053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1. 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结构信息引导以车为中心感知的多模态预训练方法</a:t>
            </a:r>
            <a:endParaRPr lang="en-US" altLang="zh-CN" sz="2400" b="1" dirty="0">
              <a:solidFill>
                <a:schemeClr val="accent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B84030C-03E4-9C58-82A8-D2D4FF37FC0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73020" y="1087120"/>
            <a:ext cx="6410256" cy="16945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800" b="1" dirty="0">
                <a:cs typeface="Times New Roman" panose="02020603050405020304" pitchFamily="18" charset="0"/>
              </a:rPr>
              <a:t>提出了大规模车辆预训练数据集其中包括车辆图像数据</a:t>
            </a:r>
            <a:r>
              <a:rPr lang="en-US" altLang="zh-CN" sz="1800" b="1" dirty="0">
                <a:cs typeface="Times New Roman" panose="02020603050405020304" pitchFamily="18" charset="0"/>
              </a:rPr>
              <a:t>1026394 </a:t>
            </a:r>
            <a:r>
              <a:rPr lang="zh-CN" altLang="en-US" sz="1800" b="1" dirty="0">
                <a:cs typeface="Times New Roman" panose="02020603050405020304" pitchFamily="18" charset="0"/>
              </a:rPr>
              <a:t>张，车型文本描述</a:t>
            </a:r>
            <a:r>
              <a:rPr lang="en-US" altLang="zh-CN" sz="1800" b="1" dirty="0">
                <a:cs typeface="Times New Roman" panose="02020603050405020304" pitchFamily="18" charset="0"/>
              </a:rPr>
              <a:t>12693</a:t>
            </a:r>
            <a:r>
              <a:rPr lang="zh-CN" altLang="en-US" sz="1800" b="1" dirty="0">
                <a:cs typeface="Times New Roman" panose="02020603050405020304" pitchFamily="18" charset="0"/>
              </a:rPr>
              <a:t>条。</a:t>
            </a:r>
            <a:endParaRPr lang="en-US" altLang="zh-CN" sz="1800" b="1" dirty="0">
              <a:cs typeface="Times New Roman" panose="02020603050405020304" pitchFamily="18" charset="0"/>
            </a:endParaRPr>
          </a:p>
          <a:p>
            <a:r>
              <a:rPr lang="zh-CN" altLang="en-US" sz="1800" b="1" dirty="0">
                <a:solidFill>
                  <a:srgbClr val="000000"/>
                </a:solidFill>
                <a:cs typeface="Times New Roman" panose="02020603050405020304" pitchFamily="18" charset="0"/>
              </a:rPr>
              <a:t>引入结构和语义先验模块，更好的引导重构过程</a:t>
            </a:r>
            <a:endParaRPr lang="en-US" altLang="zh-CN" sz="1800" b="1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r>
              <a:rPr lang="zh-CN" altLang="en-US" sz="1800" b="1" dirty="0">
                <a:solidFill>
                  <a:srgbClr val="000000"/>
                </a:solidFill>
                <a:cs typeface="Times New Roman" panose="02020603050405020304" pitchFamily="18" charset="0"/>
              </a:rPr>
              <a:t>显著提高重识别，属性识别等多个车辆下游任务的性能</a:t>
            </a:r>
            <a:endParaRPr lang="zh-CN" altLang="en-US" sz="18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2790B31-BE87-D2CC-4FA9-DA3E27E38AA6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981028" y="6187951"/>
            <a:ext cx="26534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数据集示意图</a:t>
            </a:r>
            <a:endParaRPr lang="zh-CN" altLang="en-US" sz="1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7672BAA-9803-628A-9F2F-DEE37764F294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305435" y="6503776"/>
            <a:ext cx="10901680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 b="1" i="0" dirty="0">
                <a:effectLst/>
                <a:latin typeface="Arial" panose="020B0604020202020204" pitchFamily="34" charset="0"/>
              </a:rPr>
              <a:t>Structural Information Guided Multimodal Pre-training for Vehicle-centric Perception</a:t>
            </a:r>
            <a:r>
              <a:rPr lang="zh-CN" altLang="en-US" sz="1400" b="1" i="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400" b="1" i="0" dirty="0">
                <a:effectLst/>
                <a:latin typeface="Arial" panose="020B0604020202020204" pitchFamily="34" charset="0"/>
              </a:rPr>
              <a:t> </a:t>
            </a:r>
            <a:r>
              <a:rPr lang="en-US" altLang="zh-CN" sz="1400" b="1" dirty="0">
                <a:solidFill>
                  <a:srgbClr val="FF0000"/>
                </a:solidFill>
              </a:rPr>
              <a:t>AAAI 2024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F2EA1F0-E1C9-4B72-B574-35ED672F130F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63"/>
          <a:stretch/>
        </p:blipFill>
        <p:spPr>
          <a:xfrm>
            <a:off x="4636349" y="2979660"/>
            <a:ext cx="6487752" cy="348529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C2667CD-8BDB-FC18-1B4A-C90F2D61B4C1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32" b="19654"/>
          <a:stretch>
            <a:fillRect/>
          </a:stretch>
        </p:blipFill>
        <p:spPr>
          <a:xfrm>
            <a:off x="6324525" y="1182669"/>
            <a:ext cx="5170932" cy="15986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A1A7EC1-E98A-8346-265A-6D8A4E6B0EBE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13" b="38169"/>
          <a:stretch>
            <a:fillRect/>
          </a:stretch>
        </p:blipFill>
        <p:spPr>
          <a:xfrm>
            <a:off x="407796" y="2796932"/>
            <a:ext cx="3848968" cy="237556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43C65A3-F8E8-ADAB-CEAB-57EA43FF8D06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39" b="76002"/>
          <a:stretch>
            <a:fillRect/>
          </a:stretch>
        </p:blipFill>
        <p:spPr>
          <a:xfrm>
            <a:off x="305435" y="5226893"/>
            <a:ext cx="4004670" cy="92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156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376AB-35F3-B3D4-A7DD-535951950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7DB3944-0543-8F99-14EC-ACE553D8EC8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b="7819"/>
          <a:stretch/>
        </p:blipFill>
        <p:spPr>
          <a:xfrm>
            <a:off x="641350" y="1119382"/>
            <a:ext cx="10083800" cy="554557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F3B83AA-EC9F-CFEA-A2D2-20DFC6FEC160}"/>
              </a:ext>
            </a:extLst>
          </p:cNvPr>
          <p:cNvSpPr txBox="1"/>
          <p:nvPr/>
        </p:nvSpPr>
        <p:spPr>
          <a:xfrm>
            <a:off x="1517520" y="217297"/>
            <a:ext cx="93053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1. 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结构信息引导以车为中心感知的多模态预训练方法</a:t>
            </a:r>
            <a:endParaRPr lang="en-US" altLang="zh-CN" sz="2400" b="1" dirty="0">
              <a:solidFill>
                <a:schemeClr val="accent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8955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TUzYjg4ZDUyZGJlZjU4ZWEyZDBmZTI4ZjA3YzJlN2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18">
      <a:dk1>
        <a:srgbClr val="000000"/>
      </a:dk1>
      <a:lt1>
        <a:srgbClr val="FFFFFF"/>
      </a:lt1>
      <a:dk2>
        <a:srgbClr val="0070C0"/>
      </a:dk2>
      <a:lt2>
        <a:srgbClr val="0070C0"/>
      </a:lt2>
      <a:accent1>
        <a:srgbClr val="0070C0"/>
      </a:accent1>
      <a:accent2>
        <a:srgbClr val="08A3ED"/>
      </a:accent2>
      <a:accent3>
        <a:srgbClr val="00A7F3"/>
      </a:accent3>
      <a:accent4>
        <a:srgbClr val="28B5F4"/>
      </a:accent4>
      <a:accent5>
        <a:srgbClr val="4FC2F9"/>
      </a:accent5>
      <a:accent6>
        <a:srgbClr val="80D5F9"/>
      </a:accent6>
      <a:hlink>
        <a:srgbClr val="0070C0"/>
      </a:hlink>
      <a:folHlink>
        <a:srgbClr val="0089D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3463</TotalTime>
  <Words>1234</Words>
  <Application>Microsoft Office PowerPoint</Application>
  <PresentationFormat>宽屏</PresentationFormat>
  <Paragraphs>239</Paragraphs>
  <Slides>35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9" baseType="lpstr">
      <vt:lpstr>-apple-system</vt:lpstr>
      <vt:lpstr>Manrope</vt:lpstr>
      <vt:lpstr>等线</vt:lpstr>
      <vt:lpstr>华文仿宋</vt:lpstr>
      <vt:lpstr>华文行楷</vt:lpstr>
      <vt:lpstr>华文中宋</vt:lpstr>
      <vt:lpstr>微软雅黑</vt:lpstr>
      <vt:lpstr>Arial</vt:lpstr>
      <vt:lpstr>Arial Black</vt:lpstr>
      <vt:lpstr>Helvetica</vt:lpstr>
      <vt:lpstr>Perpetua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Lau Samuel</dc:creator>
  <cp:lastModifiedBy>强 陈</cp:lastModifiedBy>
  <cp:revision>2144</cp:revision>
  <dcterms:created xsi:type="dcterms:W3CDTF">2018-08-11T07:24:00Z</dcterms:created>
  <dcterms:modified xsi:type="dcterms:W3CDTF">2026-01-08T13:12:10Z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2052-12.1.0.16250</vt:lpwstr>
  </property>
  <property fmtid="{D5CDD505-2E9C-101B-9397-08002B2CF9AE}" pid="3" name="ICV">
    <vt:lpwstr>1F40C5B525994FBEBAE0379A7B546BE8_12</vt:lpwstr>
  </property>
</Properties>
</file>

<file path=docProps/thumbnail.jpeg>
</file>